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_rels/presentation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6.xml.rels" ContentType="application/vnd.openxmlformats-package.relationships+xml"/>
  <Override PartName="/ppt/slideLayouts/slideLayout2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1.png" ContentType="image/png"/>
  <Override PartName="/ppt/slides/slide1.xml" ContentType="application/vnd.openxmlformats-officedocument.presentationml.slide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p>
            <a:pPr algn="ctr">
              <a:lnSpc>
                <a:spcPct val="90000"/>
              </a:lnSpc>
            </a:pPr>
            <a:r>
              <a:rPr b="0" lang="en-US" sz="6000" spc="-1" strike="noStrike">
                <a:solidFill>
                  <a:srgbClr val="000000"/>
                </a:solidFill>
                <a:latin typeface="Calibri Light"/>
              </a:rPr>
              <a:t>Click to edit Master title style</a:t>
            </a:r>
            <a:endParaRPr b="0" lang="fr-FR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3D0BC3D0-7EE7-4746-ABE5-8504B937571A}" type="datetime1">
              <a:rPr b="0" lang="fr-FR" sz="1200" spc="-1" strike="noStrike">
                <a:solidFill>
                  <a:srgbClr val="8b8b8b"/>
                </a:solidFill>
                <a:latin typeface="Calibri"/>
              </a:rPr>
              <a:t>23/11/2022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5ECCC702-0EEA-4BEE-9664-2BC412E4861D}" type="slidenum">
              <a:rPr b="0" lang="fr-FR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Second Outline Level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Third Outline Level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Fourth Outline Level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Fifth Outline Level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Sixth Outline Level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Seventh Outline Level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 Light"/>
              </a:rPr>
              <a:t>Click to edit Master title style</a:t>
            </a:r>
            <a:endParaRPr b="0" lang="fr-F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Edit Master text styles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Second level</a:t>
            </a: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Third level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Fourth level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Fifth level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F6240E79-4A4E-4518-833F-ED05C96E49CD}" type="datetime1">
              <a:rPr b="0" lang="fr-FR" sz="1200" spc="-1" strike="noStrike">
                <a:solidFill>
                  <a:srgbClr val="8b8b8b"/>
                </a:solidFill>
                <a:latin typeface="Calibri"/>
              </a:rPr>
              <a:t>23/11/2022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ABCE85D2-2298-47D2-8BC5-2A0800689BC3}" type="slidenum">
              <a:rPr b="0" lang="fr-FR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F2AA9736-579F-4BFD-9B24-152C5BFDBBA9}" type="datetime1">
              <a:rPr b="0" lang="fr-FR" sz="1200" spc="-1" strike="noStrike">
                <a:solidFill>
                  <a:srgbClr val="8b8b8b"/>
                </a:solidFill>
                <a:latin typeface="Calibri"/>
              </a:rPr>
              <a:t>23/11/2022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933AE79A-ED58-4389-8B52-1FD9D7C9BC3F}" type="slidenum">
              <a:rPr b="0" lang="fr-FR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Click to edit the title text format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Second Outline Level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Third Outline Level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Fourth Outline Level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Fifth Outline Level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Sixth Outline Level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Seventh Outline Level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hyperlink" Target="https://eprint.iacr.org/2013/448" TargetMode="External"/><Relationship Id="rId2" Type="http://schemas.openxmlformats.org/officeDocument/2006/relationships/hyperlink" Target="https://github.com/ECLab-ITU/Cache-Side-Channel-Attacks/tree/master/RSA/Flush%2BReload" TargetMode="External"/><Relationship Id="rId3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hyperlink" Target="http://old-releases.ubuntu.com/ubuntu/" TargetMode="External"/><Relationship Id="rId2" Type="http://schemas.openxmlformats.org/officeDocument/2006/relationships/hyperlink" Target="http://old-releases.ubuntu.com/ubuntu/" TargetMode="External"/><Relationship Id="rId3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Shape 1"/>
          <p:cNvSpPr txBox="1"/>
          <p:nvPr/>
        </p:nvSpPr>
        <p:spPr>
          <a:xfrm>
            <a:off x="897120" y="1122480"/>
            <a:ext cx="10284480" cy="291816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ctr">
              <a:lnSpc>
                <a:spcPct val="90000"/>
              </a:lnSpc>
            </a:pPr>
            <a:r>
              <a:rPr b="1" lang="en-US" sz="4400" spc="-1" strike="noStrike">
                <a:solidFill>
                  <a:srgbClr val="000000"/>
                </a:solidFill>
                <a:latin typeface="Calibri Light"/>
              </a:rPr>
              <a:t>Flush+Reload: a High Resolution, Low Noise, L3 Cache Side-Channel Attack</a:t>
            </a:r>
            <a:br/>
            <a:endParaRPr b="0" lang="fr-F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3706200" y="3809880"/>
            <a:ext cx="409032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(Practical Demonstration)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25" name="TextShape 3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EFA7AF70-A034-4E98-82D0-5037F24BE204}" type="slidenum">
              <a:rPr b="0" lang="fr-FR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Shape 1"/>
          <p:cNvSpPr txBox="1"/>
          <p:nvPr/>
        </p:nvSpPr>
        <p:spPr>
          <a:xfrm>
            <a:off x="986400" y="365040"/>
            <a:ext cx="803556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lang="en-US" sz="4000" spc="-1" strike="noStrike" u="sng">
                <a:solidFill>
                  <a:srgbClr val="000000"/>
                </a:solidFill>
                <a:uFillTx/>
                <a:latin typeface="Calibri Light"/>
              </a:rPr>
              <a:t>Lab objectives </a:t>
            </a:r>
            <a:endParaRPr b="0" lang="fr-FR" sz="4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7" name="TextShape 2"/>
          <p:cNvSpPr txBox="1"/>
          <p:nvPr/>
        </p:nvSpPr>
        <p:spPr>
          <a:xfrm>
            <a:off x="986400" y="1690560"/>
            <a:ext cx="803556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Important Links 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Pre-requisites 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axTLS configuration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Run Server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Threshold calculation</a:t>
            </a:r>
            <a:r>
              <a:rPr b="0" lang="fr-FR" sz="3200" spc="-1" strike="noStrike">
                <a:solidFill>
                  <a:srgbClr val="000000"/>
                </a:solidFill>
                <a:latin typeface="Calibri"/>
              </a:rPr>
              <a:t> by gnuplot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3200" spc="-1" strike="noStrike">
                <a:solidFill>
                  <a:srgbClr val="000000"/>
                </a:solidFill>
                <a:latin typeface="Calibri"/>
              </a:rPr>
              <a:t>Edit config file 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3200" spc="-1" strike="noStrike">
                <a:solidFill>
                  <a:srgbClr val="000000"/>
                </a:solidFill>
                <a:latin typeface="Calibri"/>
              </a:rPr>
              <a:t>Run attack 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8" name="TextShape 3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90A39874-9E94-4E5C-B3E2-C86A237190AC}" type="slidenum">
              <a:rPr b="0" lang="fr-FR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Shape 1"/>
          <p:cNvSpPr txBox="1"/>
          <p:nvPr/>
        </p:nvSpPr>
        <p:spPr>
          <a:xfrm>
            <a:off x="838080" y="505080"/>
            <a:ext cx="10515240" cy="9500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lang="fr-FR" sz="4000" spc="-1" strike="noStrike" u="sng">
                <a:solidFill>
                  <a:srgbClr val="000000"/>
                </a:solidFill>
                <a:uFillTx/>
                <a:latin typeface="Calibri Light"/>
              </a:rPr>
              <a:t>Important links</a:t>
            </a:r>
            <a:endParaRPr b="0" lang="fr-FR" sz="4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0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514440" indent="-514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AutoNum type="arabicParenR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Paper </a:t>
            </a:r>
            <a:r>
              <a:rPr b="0" lang="en-US" sz="3200" spc="-1" strike="noStrike" u="sng">
                <a:solidFill>
                  <a:srgbClr val="0563c1"/>
                </a:solidFill>
                <a:uFillTx/>
                <a:latin typeface="Calibri"/>
                <a:hlinkClick r:id="rId1"/>
              </a:rPr>
              <a:t>https://eprint.iacr.org/2013/448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 marL="514440" indent="-514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AutoNum type="arabicParenR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GitHub </a:t>
            </a:r>
            <a:r>
              <a:rPr b="0" lang="en-US" sz="3200" spc="-1" strike="noStrike" u="sng">
                <a:solidFill>
                  <a:srgbClr val="0563c1"/>
                </a:solidFill>
                <a:uFillTx/>
                <a:latin typeface="Calibri"/>
                <a:hlinkClick r:id="rId2"/>
              </a:rPr>
              <a:t>https://github.com/ECLab-ITU/Cache-Side-Channel-Attacks/tree/master/RSA/Flush%2BReload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" name="TextShape 3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65BBF049-6317-4980-8208-50639B5B240E}" type="slidenum">
              <a:rPr b="0" lang="fr-FR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extShape 1"/>
          <p:cNvSpPr txBox="1"/>
          <p:nvPr/>
        </p:nvSpPr>
        <p:spPr>
          <a:xfrm>
            <a:off x="777240" y="33012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lang="fr-FR" sz="4000" spc="-1" strike="noStrike" u="sng">
                <a:solidFill>
                  <a:srgbClr val="000000"/>
                </a:solidFill>
                <a:uFillTx/>
                <a:latin typeface="Calibri Light"/>
              </a:rPr>
              <a:t>Pre-requisites</a:t>
            </a:r>
            <a:endParaRPr b="0" lang="fr-FR" sz="4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3" name="TextShape 2"/>
          <p:cNvSpPr txBox="1"/>
          <p:nvPr/>
        </p:nvSpPr>
        <p:spPr>
          <a:xfrm>
            <a:off x="777240" y="1816920"/>
            <a:ext cx="10848240" cy="38955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514440" indent="-514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AutoNum type="arabicParenR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make 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 marL="514440" indent="-514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AutoNum type="arabicParenR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gnuplot 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 marL="514440" indent="-514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AutoNum type="arabicParenR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axTLS library </a:t>
            </a:r>
            <a:r>
              <a:rPr b="0" lang="fr-FR" sz="3200" spc="-1" strike="noStrike">
                <a:solidFill>
                  <a:srgbClr val="000000"/>
                </a:solidFill>
                <a:latin typeface="Calibri"/>
              </a:rPr>
              <a:t>1.5.4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 marL="514440" indent="-514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AutoNum type="arabicParenR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Linux kernel 14.10.0-28-generic*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*</a:t>
            </a:r>
            <a:r>
              <a:rPr b="0" lang="en-US" sz="1600" spc="-1" strike="noStrike">
                <a:solidFill>
                  <a:srgbClr val="000000"/>
                </a:solidFill>
                <a:latin typeface="Calibri"/>
              </a:rPr>
              <a:t>This is an obsolete Linux kernel. It can be found here </a:t>
            </a:r>
            <a:r>
              <a:rPr b="0" lang="en-US" sz="1600" spc="-1" strike="noStrike" u="sng">
                <a:solidFill>
                  <a:srgbClr val="0563c1"/>
                </a:solidFill>
                <a:uFillTx/>
                <a:latin typeface="Calibri"/>
                <a:hlinkClick r:id="rId1"/>
              </a:rPr>
              <a:t>http://old-releases.ubuntu.com/ubuntu</a:t>
            </a:r>
            <a:r>
              <a:rPr b="0" lang="en-US" sz="1600" spc="-1" strike="noStrike" u="sng">
                <a:solidFill>
                  <a:srgbClr val="0563c1"/>
                </a:solidFill>
                <a:uFillTx/>
                <a:latin typeface="Calibri"/>
                <a:hlinkClick r:id="rId2"/>
              </a:rPr>
              <a:t>/</a:t>
            </a:r>
            <a:r>
              <a:rPr b="0" lang="en-US" sz="1600" spc="-1" strike="noStrike">
                <a:solidFill>
                  <a:srgbClr val="000000"/>
                </a:solidFill>
                <a:latin typeface="Calibri"/>
              </a:rPr>
              <a:t> and has better compatibility with Ubuntu 16. For the latest Ubuntu releases, attack still works fine but the retrieved key has more patterns of zeros than ones. </a:t>
            </a:r>
            <a:endParaRPr b="0" lang="fr-FR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TextShape 3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03D9A1A6-6553-4A91-8913-62EFE2BA34BF}" type="slidenum">
              <a:rPr b="0" lang="fr-FR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Shape 1"/>
          <p:cNvSpPr txBox="1"/>
          <p:nvPr/>
        </p:nvSpPr>
        <p:spPr>
          <a:xfrm>
            <a:off x="838080" y="522360"/>
            <a:ext cx="10515240" cy="9849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lang="en-US" sz="4000" spc="-1" strike="noStrike" u="sng">
                <a:solidFill>
                  <a:srgbClr val="000000"/>
                </a:solidFill>
                <a:uFillTx/>
                <a:latin typeface="Calibri Light"/>
              </a:rPr>
              <a:t>axTLS configuration </a:t>
            </a:r>
            <a:endParaRPr b="0" lang="fr-FR" sz="4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6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514440" indent="-514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AutoNum type="arabicParenR"/>
            </a:pPr>
            <a:r>
              <a:rPr b="0" lang="fr-FR" sz="3200" spc="-1" strike="noStrike">
                <a:solidFill>
                  <a:srgbClr val="000000"/>
                </a:solidFill>
                <a:latin typeface="Calibri"/>
              </a:rPr>
              <a:t>make and configure the Library by make menuconfig.  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 marL="514440" indent="-514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AutoNum type="arabicParenR"/>
            </a:pPr>
            <a:r>
              <a:rPr b="0" lang="fr-FR" sz="3200" spc="-1" strike="noStrike">
                <a:solidFill>
                  <a:srgbClr val="000000"/>
                </a:solidFill>
                <a:latin typeface="Calibri"/>
              </a:rPr>
              <a:t>Chose Linux platform.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 marL="514440" indent="-514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AutoNum type="arabicParenR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Under BigInt options, select “square Algorithm”. 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 marL="514440" indent="-514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AutoNum type="arabicParenR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Save. 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7" name="TextShape 3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B32D4DBC-683D-40E2-8E68-02ECD16C0325}" type="slidenum">
              <a:rPr b="0" lang="fr-FR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Shape 1"/>
          <p:cNvSpPr txBox="1"/>
          <p:nvPr/>
        </p:nvSpPr>
        <p:spPr>
          <a:xfrm>
            <a:off x="611640" y="226440"/>
            <a:ext cx="10515240" cy="10371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lang="fr-FR" sz="4000" spc="-1" strike="noStrike" u="sng">
                <a:solidFill>
                  <a:srgbClr val="000000"/>
                </a:solidFill>
                <a:uFillTx/>
                <a:latin typeface="Calibri Light"/>
              </a:rPr>
              <a:t>Run server </a:t>
            </a:r>
            <a:endParaRPr b="0" lang="fr-FR" sz="4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TextShape 2"/>
          <p:cNvSpPr txBox="1"/>
          <p:nvPr/>
        </p:nvSpPr>
        <p:spPr>
          <a:xfrm>
            <a:off x="611640" y="1263960"/>
            <a:ext cx="11353320" cy="49798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fr-FR" sz="3200" spc="-1" strike="noStrike">
                <a:solidFill>
                  <a:srgbClr val="000000"/>
                </a:solidFill>
                <a:latin typeface="Calibri"/>
              </a:rPr>
              <a:t>1) export LD_LIBRARY_PATH= PATH_TO_AXTLS_SERVER/axtls-code/_stage/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The </a:t>
            </a:r>
            <a:r>
              <a:rPr b="0" i="1" lang="en-US" sz="3200" spc="-1" strike="noStrike">
                <a:solidFill>
                  <a:srgbClr val="000000"/>
                </a:solidFill>
                <a:latin typeface="Calibri"/>
              </a:rPr>
              <a:t>PATH_TO_AXTLS_SERVER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 is where you have saved your respective directory and library.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fr-FR" sz="3200" spc="-1" strike="noStrike">
                <a:solidFill>
                  <a:srgbClr val="000000"/>
                </a:solidFill>
                <a:latin typeface="Calibri"/>
              </a:rPr>
              <a:t>2) Run the axTLS server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fr-FR" sz="32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fr-FR" sz="3200" spc="-1" strike="noStrike">
                <a:solidFill>
                  <a:srgbClr val="000000"/>
                </a:solidFill>
                <a:latin typeface="Calibri"/>
              </a:rPr>
              <a:t>./axhttpd -p 127.0.0.1:8081 -s 127.0.0.1:8443 -key axtls-root/ssl/server.key -cert axtls-root/ssl/server.crt -w axtls-root/www 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Give respective paths to </a:t>
            </a:r>
            <a:r>
              <a:rPr b="0" i="1" lang="en-US" sz="3200" spc="-1" strike="noStrike">
                <a:solidFill>
                  <a:srgbClr val="000000"/>
                </a:solidFill>
                <a:latin typeface="Calibri"/>
              </a:rPr>
              <a:t>server.key, server.crt 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and, </a:t>
            </a:r>
            <a:r>
              <a:rPr b="0" i="1" lang="en-US" sz="3200" spc="-1" strike="noStrike">
                <a:solidFill>
                  <a:srgbClr val="000000"/>
                </a:solidFill>
                <a:latin typeface="Calibri"/>
              </a:rPr>
              <a:t>www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. 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" name="TextShape 3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F7A09D2C-D990-4D70-931B-E6CD5B27CD41}" type="slidenum">
              <a:rPr b="0" lang="fr-FR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lang="en-US" sz="4000" spc="-1" strike="noStrike" u="sng">
                <a:solidFill>
                  <a:srgbClr val="000000"/>
                </a:solidFill>
                <a:uFillTx/>
                <a:latin typeface="Calibri Light"/>
              </a:rPr>
              <a:t>Threshold calculation</a:t>
            </a:r>
            <a:r>
              <a:rPr b="1" lang="fr-FR" sz="4000" spc="-1" strike="noStrike" u="sng">
                <a:solidFill>
                  <a:srgbClr val="000000"/>
                </a:solidFill>
                <a:uFillTx/>
                <a:latin typeface="Calibri Light"/>
              </a:rPr>
              <a:t> by gnuplot </a:t>
            </a:r>
            <a:endParaRPr b="0" lang="fr-FR" sz="4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Make gnuplot and see the threshold.  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" name="TextShape 3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F38B4D71-A280-4D95-8C92-5267E3DC3335}" type="slidenum">
              <a:rPr b="0" lang="fr-FR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lang="fr-FR" sz="4000" spc="-1" strike="noStrike" u="sng">
                <a:solidFill>
                  <a:srgbClr val="000000"/>
                </a:solidFill>
                <a:uFillTx/>
                <a:latin typeface="Calibri Light"/>
              </a:rPr>
              <a:t>Edit config file </a:t>
            </a:r>
            <a:endParaRPr b="0" lang="fr-FR" sz="4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" name="TextShape 2"/>
          <p:cNvSpPr txBox="1"/>
          <p:nvPr/>
        </p:nvSpPr>
        <p:spPr>
          <a:xfrm>
            <a:off x="874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1) Edit the config file as per your machine specifications. 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2) See the threshold by gnuplot result. 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3) Consult “analysis” file in _/stage directory for the required offsets by using </a:t>
            </a:r>
            <a:r>
              <a:rPr b="0" i="1" lang="en-US" sz="3200" spc="-1" strike="noStrike">
                <a:solidFill>
                  <a:srgbClr val="000000"/>
                </a:solidFill>
                <a:latin typeface="Calibri"/>
              </a:rPr>
              <a:t>objdump -d libaxtls.so.1 &gt; analysis 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in _/stage. 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4) Choose offsets for bi_square, bi_terminate, bi_barrette and, bi_subtract.  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" name="TextShape 3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4BAC2876-0A00-451A-BFEB-74E9321F266A}" type="slidenum">
              <a:rPr b="0" lang="fr-FR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lang="fr-FR" sz="4000" spc="-1" strike="noStrike" u="sng">
                <a:solidFill>
                  <a:srgbClr val="000000"/>
                </a:solidFill>
                <a:uFillTx/>
                <a:latin typeface="Calibri Light"/>
              </a:rPr>
              <a:t>Run attack  </a:t>
            </a:r>
            <a:endParaRPr b="0" lang="fr-FR" sz="4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1) Run the attack after server is running.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fr-FR" sz="3200" spc="-1" strike="noStrike">
                <a:solidFill>
                  <a:srgbClr val="000000"/>
                </a:solidFill>
                <a:latin typeface="Calibri"/>
              </a:rPr>
              <a:t>     </a:t>
            </a:r>
            <a:r>
              <a:rPr b="0" lang="fr-FR" sz="3200" spc="-1" strike="noStrike">
                <a:solidFill>
                  <a:srgbClr val="000000"/>
                </a:solidFill>
                <a:latin typeface="Calibri"/>
              </a:rPr>
              <a:t>/run.sh 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fr-FR" sz="3200" spc="-1" strike="noStrike">
                <a:solidFill>
                  <a:srgbClr val="000000"/>
                </a:solidFill>
                <a:latin typeface="Calibri"/>
              </a:rPr>
              <a:t>2) Change threshold and compare resultant keys. 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9" name="TextShape 3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B65263ED-3B9A-424C-925C-FAEB4C6AFF90}" type="slidenum">
              <a:rPr b="0" lang="fr-FR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" descr=""/>
          <p:cNvPicPr/>
          <p:nvPr/>
        </p:nvPicPr>
        <p:blipFill>
          <a:blip r:embed="rId1"/>
          <a:stretch/>
        </p:blipFill>
        <p:spPr>
          <a:xfrm>
            <a:off x="4543560" y="1775520"/>
            <a:ext cx="3214440" cy="3143880"/>
          </a:xfrm>
          <a:prstGeom prst="rect">
            <a:avLst/>
          </a:prstGeom>
          <a:ln>
            <a:noFill/>
          </a:ln>
        </p:spPr>
      </p:pic>
      <p:sp>
        <p:nvSpPr>
          <p:cNvPr id="151" name="TextShape 1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0B4C78DC-73E3-4254-A8E8-F9116A3DF97C}" type="slidenum">
              <a:rPr b="0" lang="fr-FR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</TotalTime>
  <Application>LibreOffice/6.4.7.2$Linux_X86_64 LibreOffice_project/40$Build-2</Application>
  <Words>298</Words>
  <Paragraphs>53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2022-11-19T18:29:26Z</dcterms:created>
  <dc:creator>Maryam Idrees Mughal</dc:creator>
  <dc:description/>
  <dc:language>en-US</dc:language>
  <cp:lastModifiedBy/>
  <dcterms:modified xsi:type="dcterms:W3CDTF">2022-11-23T10:21:16Z</dcterms:modified>
  <cp:revision>32</cp:revision>
  <dc:subject/>
  <dc:title>Flush+Reload: a High Resolution, Low Noise, L3 Cache Side-Channel Attack (Practical Demonstration)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10</vt:i4>
  </property>
</Properties>
</file>