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66" r:id="rId2"/>
    <p:sldId id="257" r:id="rId3"/>
    <p:sldId id="269" r:id="rId4"/>
    <p:sldId id="281" r:id="rId5"/>
    <p:sldId id="282" r:id="rId6"/>
    <p:sldId id="283" r:id="rId7"/>
    <p:sldId id="264" r:id="rId8"/>
    <p:sldId id="275" r:id="rId9"/>
    <p:sldId id="289" r:id="rId10"/>
    <p:sldId id="286" r:id="rId11"/>
    <p:sldId id="288" r:id="rId12"/>
    <p:sldId id="287" r:id="rId13"/>
    <p:sldId id="280" r:id="rId14"/>
    <p:sldId id="285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0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95179"/>
  </p:normalViewPr>
  <p:slideViewPr>
    <p:cSldViewPr snapToGrid="0">
      <p:cViewPr varScale="1">
        <p:scale>
          <a:sx n="103" d="100"/>
          <a:sy n="103" d="100"/>
        </p:scale>
        <p:origin x="17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07A44-ACB3-49FA-BFDD-E508664716F1}" type="datetimeFigureOut">
              <a:rPr lang="fr-FR" smtClean="0"/>
              <a:t>08/01/2023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477D0-182A-42F5-9A8C-08B75B362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834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-pr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30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fr-FR" sz="135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28" y="2165229"/>
            <a:ext cx="8305342" cy="325216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128" y="5529528"/>
            <a:ext cx="4787999" cy="746185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528D86-D103-DD4C-9FC4-7D5D789A7C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667"/>
            <a:ext cx="5060127" cy="2274214"/>
          </a:xfrm>
          <a:prstGeom prst="rect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4644E84E-EF66-2B41-A976-69EF3658DA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5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-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28" y="2165229"/>
            <a:ext cx="8305342" cy="325216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128" y="5529528"/>
            <a:ext cx="4787999" cy="746185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8" name="Picture 7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B7B52807-DA9F-0143-86B1-7DB821DCCF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8986"/>
            <a:ext cx="5060133" cy="2274215"/>
          </a:xfrm>
          <a:prstGeom prst="rect">
            <a:avLst/>
          </a:prstGeom>
        </p:spPr>
      </p:pic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C93E39-FEFE-534E-B4C9-ED4AA686B2EE}"/>
              </a:ext>
            </a:extLst>
          </p:cNvPr>
          <p:cNvSpPr/>
          <p:nvPr userDrawn="1"/>
        </p:nvSpPr>
        <p:spPr>
          <a:xfrm>
            <a:off x="7663070" y="6092687"/>
            <a:ext cx="1411356" cy="540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8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28" y="1360159"/>
            <a:ext cx="8305342" cy="325216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BBA528A6-1823-4A4A-A83E-FDC5D9C681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80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7738" y="1360159"/>
            <a:ext cx="3309731" cy="325216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85248A40-54A1-BF4F-9ABE-485D735883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1E25D8-6A00-F044-8E2A-6518EFC40F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59363" cy="663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5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ple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85248A40-54A1-BF4F-9ABE-485D735883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1E25D8-6A00-F044-8E2A-6518EFC40F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02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65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+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2883" y="365126"/>
            <a:ext cx="3614467" cy="1325563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2883" y="1825625"/>
            <a:ext cx="3614468" cy="409809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60B01FE-025F-8749-84F2-207CBD08AC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59363" cy="6632575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CE14387A-F4E1-1347-8FF0-507E94272C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10" name="Image 7">
            <a:extLst>
              <a:ext uri="{FF2B5EF4-FFF2-40B4-BE49-F238E27FC236}">
                <a16:creationId xmlns:a16="http://schemas.microsoft.com/office/drawing/2014/main" id="{9523FA44-68E4-194B-9F46-38FD29212B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7632848" cy="562074"/>
          </a:xfrm>
          <a:noFill/>
        </p:spPr>
        <p:txBody>
          <a:bodyPr>
            <a:normAutofit/>
          </a:bodyPr>
          <a:lstStyle>
            <a:lvl1pPr>
              <a:defRPr lang="fr-FR" sz="3400" dirty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9" name="Espace réservé du contenu 2"/>
          <p:cNvSpPr>
            <a:spLocks noGrp="1"/>
          </p:cNvSpPr>
          <p:nvPr>
            <p:ph idx="1"/>
          </p:nvPr>
        </p:nvSpPr>
        <p:spPr>
          <a:xfrm>
            <a:off x="467544" y="1556793"/>
            <a:ext cx="7632849" cy="436693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 marL="1143000" indent="-228600">
              <a:buFont typeface="Arial" panose="020B0604020202020204" pitchFamily="34" charset="0"/>
              <a:buChar char="•"/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930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7632848" cy="562074"/>
          </a:xfrm>
          <a:noFill/>
        </p:spPr>
        <p:txBody>
          <a:bodyPr>
            <a:normAutofit/>
          </a:bodyPr>
          <a:lstStyle>
            <a:lvl1pPr>
              <a:defRPr lang="fr-FR" sz="3400" dirty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9" name="Espace réservé du contenu 2"/>
          <p:cNvSpPr>
            <a:spLocks noGrp="1"/>
          </p:cNvSpPr>
          <p:nvPr>
            <p:ph idx="1"/>
          </p:nvPr>
        </p:nvSpPr>
        <p:spPr>
          <a:xfrm>
            <a:off x="467545" y="1556793"/>
            <a:ext cx="4104456" cy="4406462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 marL="1143000" indent="-228600">
              <a:buFont typeface="Arial" panose="020B0604020202020204" pitchFamily="34" charset="0"/>
              <a:buChar char="•"/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FDE980C-7B70-AF40-9C52-BF3DA44CAF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40358" y="1563081"/>
            <a:ext cx="3836098" cy="44003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22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129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8034" y="6321449"/>
            <a:ext cx="12792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7837" y="6306258"/>
            <a:ext cx="39582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30625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A0B0FBA5-3649-4193-81EC-FC1C61F9B58C}" type="slidenum">
              <a:rPr lang="fr-FR" smtClean="0"/>
              <a:pPr algn="l"/>
              <a:t>‹N°›</a:t>
            </a:fld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8508DA88-D542-4B4A-8988-A2E7D72ED18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10" name="Image 7">
            <a:extLst>
              <a:ext uri="{FF2B5EF4-FFF2-40B4-BE49-F238E27FC236}">
                <a16:creationId xmlns:a16="http://schemas.microsoft.com/office/drawing/2014/main" id="{47493A00-037F-F243-A4D2-7BA52BE7859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4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677" r:id="rId3"/>
    <p:sldLayoutId id="2147483678" r:id="rId4"/>
    <p:sldLayoutId id="2147483679" r:id="rId5"/>
    <p:sldLayoutId id="2147483674" r:id="rId6"/>
    <p:sldLayoutId id="2147483675" r:id="rId7"/>
    <p:sldLayoutId id="2147483680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1.jpe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86F00-5537-9147-8C8C-6310EAD5E5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Mimetic Models: </a:t>
            </a:r>
            <a:br>
              <a:rPr lang="en-US" sz="3600" dirty="0"/>
            </a:br>
            <a:r>
              <a:rPr lang="en-US" sz="3600" dirty="0"/>
              <a:t>Ethical Implications of AI that Acts Like You</a:t>
            </a:r>
            <a:br>
              <a:rPr lang="en-US" sz="4800" dirty="0"/>
            </a:br>
            <a:r>
              <a:rPr lang="fr-FR" sz="1600" dirty="0"/>
              <a:t>Reid </a:t>
            </a:r>
            <a:r>
              <a:rPr lang="fr-FR" sz="1600" dirty="0" err="1"/>
              <a:t>McIlroy</a:t>
            </a:r>
            <a:r>
              <a:rPr lang="fr-FR" sz="1600" dirty="0"/>
              <a:t>-Young, Jon </a:t>
            </a:r>
            <a:r>
              <a:rPr lang="fr-FR" sz="1600" dirty="0" err="1"/>
              <a:t>Kleinberg</a:t>
            </a:r>
            <a:r>
              <a:rPr lang="fr-FR" sz="1600" dirty="0"/>
              <a:t>, </a:t>
            </a:r>
            <a:r>
              <a:rPr lang="fr-FR" sz="1600" dirty="0" err="1"/>
              <a:t>Siddhartha</a:t>
            </a:r>
            <a:r>
              <a:rPr lang="fr-FR" sz="1600" dirty="0"/>
              <a:t> Sen, Solon </a:t>
            </a:r>
            <a:r>
              <a:rPr lang="fr-FR" sz="1600" dirty="0" err="1"/>
              <a:t>Barocas</a:t>
            </a:r>
            <a:r>
              <a:rPr lang="fr-FR" sz="1600" dirty="0"/>
              <a:t>, Ashton Anderson</a:t>
            </a:r>
            <a:br>
              <a:rPr lang="fr-FR" sz="1600" dirty="0"/>
            </a:br>
            <a:r>
              <a:rPr lang="fr-FR" sz="3200" dirty="0"/>
              <a:t> </a:t>
            </a:r>
            <a:br>
              <a:rPr lang="fr-FR" sz="3200" dirty="0"/>
            </a:br>
            <a:r>
              <a:rPr lang="fr-FR" sz="1600" dirty="0"/>
              <a:t>CS Dept. </a:t>
            </a:r>
            <a:r>
              <a:rPr lang="fr-FR" sz="1600" dirty="0" err="1"/>
              <a:t>University</a:t>
            </a:r>
            <a:r>
              <a:rPr lang="fr-FR" sz="1600" dirty="0"/>
              <a:t> of Toronto, Cornell </a:t>
            </a:r>
            <a:r>
              <a:rPr lang="fr-FR" sz="1600" dirty="0" err="1"/>
              <a:t>University</a:t>
            </a:r>
            <a:r>
              <a:rPr lang="fr-FR" sz="1600" dirty="0"/>
              <a:t> &amp; Microsoft </a:t>
            </a:r>
            <a:r>
              <a:rPr lang="fr-FR" sz="1600" dirty="0" err="1"/>
              <a:t>Research</a:t>
            </a:r>
            <a:r>
              <a:rPr lang="fr-FR" sz="1600" dirty="0"/>
              <a:t> 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8D9F51-B9DA-4E4C-A2E3-826B759FB1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128" y="5905500"/>
            <a:ext cx="4787999" cy="370213"/>
          </a:xfrm>
        </p:spPr>
        <p:txBody>
          <a:bodyPr/>
          <a:lstStyle/>
          <a:p>
            <a:r>
              <a:rPr lang="en-US" dirty="0"/>
              <a:t>09/01/2023 - Saša Radosavljevic</a:t>
            </a:r>
          </a:p>
        </p:txBody>
      </p:sp>
    </p:spTree>
    <p:extLst>
      <p:ext uri="{BB962C8B-B14F-4D97-AF65-F5344CB8AC3E}">
        <p14:creationId xmlns:p14="http://schemas.microsoft.com/office/powerpoint/2010/main" val="219229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10" name="Espace réservé du texte 3"/>
          <p:cNvSpPr txBox="1">
            <a:spLocks/>
          </p:cNvSpPr>
          <p:nvPr/>
        </p:nvSpPr>
        <p:spPr>
          <a:xfrm>
            <a:off x="385311" y="1637331"/>
            <a:ext cx="8044906" cy="3902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Corps de texte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1A923CD-45DF-9448-B44B-C121FABD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Définitions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B949DE-4768-7144-9464-E25DC45F3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Modèle</a:t>
            </a:r>
            <a:r>
              <a:rPr lang="en-US" sz="2400" dirty="0"/>
              <a:t> </a:t>
            </a:r>
            <a:r>
              <a:rPr lang="en-US" sz="2400" dirty="0" err="1"/>
              <a:t>mimétique</a:t>
            </a:r>
            <a:r>
              <a:rPr lang="en-US" sz="2400" dirty="0"/>
              <a:t> : </a:t>
            </a:r>
          </a:p>
          <a:p>
            <a:pPr marL="0" indent="0" algn="just">
              <a:buNone/>
            </a:pPr>
            <a:r>
              <a:rPr lang="en-US" sz="2400" dirty="0" err="1">
                <a:solidFill>
                  <a:schemeClr val="tx2"/>
                </a:solidFill>
              </a:rPr>
              <a:t>Algorithme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entrainé</a:t>
            </a:r>
            <a:r>
              <a:rPr lang="en-US" sz="2400" dirty="0">
                <a:solidFill>
                  <a:schemeClr val="tx2"/>
                </a:solidFill>
              </a:rPr>
              <a:t> sur </a:t>
            </a:r>
            <a:r>
              <a:rPr lang="en-US" sz="2400" dirty="0" err="1">
                <a:solidFill>
                  <a:schemeClr val="tx2"/>
                </a:solidFill>
              </a:rPr>
              <a:t>une</a:t>
            </a:r>
            <a:r>
              <a:rPr lang="en-US" sz="2400" dirty="0">
                <a:solidFill>
                  <a:schemeClr val="tx2"/>
                </a:solidFill>
              </a:rPr>
              <a:t> base de </a:t>
            </a:r>
            <a:r>
              <a:rPr lang="en-US" sz="2400" dirty="0" err="1">
                <a:solidFill>
                  <a:schemeClr val="tx2"/>
                </a:solidFill>
              </a:rPr>
              <a:t>données</a:t>
            </a:r>
            <a:r>
              <a:rPr lang="en-US" sz="2400" dirty="0">
                <a:solidFill>
                  <a:schemeClr val="tx2"/>
                </a:solidFill>
              </a:rPr>
              <a:t> d’un certain </a:t>
            </a:r>
            <a:r>
              <a:rPr lang="en-US" sz="2400" dirty="0" err="1">
                <a:solidFill>
                  <a:schemeClr val="tx2"/>
                </a:solidFill>
              </a:rPr>
              <a:t>individu</a:t>
            </a:r>
            <a:r>
              <a:rPr lang="en-US" sz="2400" dirty="0">
                <a:solidFill>
                  <a:schemeClr val="tx2"/>
                </a:solidFill>
              </a:rPr>
              <a:t> dans un </a:t>
            </a:r>
            <a:r>
              <a:rPr lang="en-US" sz="2400" dirty="0" err="1">
                <a:solidFill>
                  <a:schemeClr val="tx2"/>
                </a:solidFill>
              </a:rPr>
              <a:t>domaine</a:t>
            </a:r>
            <a:r>
              <a:rPr lang="en-US" sz="2400" dirty="0">
                <a:solidFill>
                  <a:schemeClr val="tx2"/>
                </a:solidFill>
              </a:rPr>
              <a:t> particulier </a:t>
            </a:r>
            <a:r>
              <a:rPr lang="en-US" sz="2400" dirty="0" err="1">
                <a:solidFill>
                  <a:schemeClr val="tx2"/>
                </a:solidFill>
              </a:rPr>
              <a:t>ayant</a:t>
            </a:r>
            <a:r>
              <a:rPr lang="en-US" sz="2400" dirty="0">
                <a:solidFill>
                  <a:schemeClr val="tx2"/>
                </a:solidFill>
              </a:rPr>
              <a:t> pour </a:t>
            </a:r>
            <a:r>
              <a:rPr lang="en-US" sz="2400" dirty="0" err="1">
                <a:solidFill>
                  <a:schemeClr val="tx2"/>
                </a:solidFill>
              </a:rPr>
              <a:t>objectif</a:t>
            </a:r>
            <a:r>
              <a:rPr lang="en-US" sz="2400" dirty="0">
                <a:solidFill>
                  <a:schemeClr val="tx2"/>
                </a:solidFill>
              </a:rPr>
              <a:t> de </a:t>
            </a:r>
            <a:r>
              <a:rPr lang="en-US" sz="2400" dirty="0" err="1">
                <a:solidFill>
                  <a:schemeClr val="tx2"/>
                </a:solidFill>
              </a:rPr>
              <a:t>prédire</a:t>
            </a:r>
            <a:r>
              <a:rPr lang="en-US" sz="2400" dirty="0">
                <a:solidFill>
                  <a:schemeClr val="tx2"/>
                </a:solidFill>
              </a:rPr>
              <a:t> le </a:t>
            </a:r>
            <a:r>
              <a:rPr lang="en-US" sz="2400" dirty="0" err="1">
                <a:solidFill>
                  <a:schemeClr val="tx2"/>
                </a:solidFill>
              </a:rPr>
              <a:t>comportement</a:t>
            </a:r>
            <a:r>
              <a:rPr lang="en-US" sz="2400" dirty="0">
                <a:solidFill>
                  <a:schemeClr val="tx2"/>
                </a:solidFill>
              </a:rPr>
              <a:t> de </a:t>
            </a:r>
            <a:r>
              <a:rPr lang="en-US" sz="2400" dirty="0" err="1">
                <a:solidFill>
                  <a:schemeClr val="tx2"/>
                </a:solidFill>
              </a:rPr>
              <a:t>cet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individu</a:t>
            </a:r>
            <a:r>
              <a:rPr lang="en-US" sz="2400" dirty="0">
                <a:solidFill>
                  <a:schemeClr val="tx2"/>
                </a:solidFill>
              </a:rPr>
              <a:t> dans </a:t>
            </a:r>
            <a:r>
              <a:rPr lang="en-US" sz="2400" dirty="0" err="1">
                <a:solidFill>
                  <a:schemeClr val="tx2"/>
                </a:solidFill>
              </a:rPr>
              <a:t>ce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domaine</a:t>
            </a:r>
            <a:r>
              <a:rPr lang="en-US" sz="2400" dirty="0">
                <a:solidFill>
                  <a:schemeClr val="tx2"/>
                </a:solidFill>
              </a:rPr>
              <a:t>.</a:t>
            </a: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dirty="0" err="1"/>
              <a:t>Ethique</a:t>
            </a:r>
            <a:r>
              <a:rPr lang="en-US" sz="2400" dirty="0"/>
              <a:t> 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Science qui </a:t>
            </a:r>
            <a:r>
              <a:rPr lang="en-US" sz="2400" dirty="0" err="1">
                <a:solidFill>
                  <a:schemeClr val="tx2"/>
                </a:solidFill>
              </a:rPr>
              <a:t>traite</a:t>
            </a:r>
            <a:r>
              <a:rPr lang="en-US" sz="2400" dirty="0">
                <a:solidFill>
                  <a:schemeClr val="tx2"/>
                </a:solidFill>
              </a:rPr>
              <a:t> des </a:t>
            </a:r>
            <a:r>
              <a:rPr lang="en-US" sz="2400" dirty="0" err="1">
                <a:solidFill>
                  <a:schemeClr val="tx2"/>
                </a:solidFill>
              </a:rPr>
              <a:t>principes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régulateurs</a:t>
            </a:r>
            <a:r>
              <a:rPr lang="en-US" sz="2400" dirty="0">
                <a:solidFill>
                  <a:schemeClr val="tx2"/>
                </a:solidFill>
              </a:rPr>
              <a:t> de </a:t>
            </a:r>
            <a:r>
              <a:rPr lang="en-US" sz="2400" dirty="0" err="1">
                <a:solidFill>
                  <a:schemeClr val="tx2"/>
                </a:solidFill>
              </a:rPr>
              <a:t>l’action</a:t>
            </a:r>
            <a:r>
              <a:rPr lang="en-US" sz="2400" dirty="0">
                <a:solidFill>
                  <a:schemeClr val="tx2"/>
                </a:solidFill>
              </a:rPr>
              <a:t> et de la </a:t>
            </a:r>
            <a:r>
              <a:rPr lang="en-US" sz="2400" dirty="0" err="1">
                <a:solidFill>
                  <a:schemeClr val="tx2"/>
                </a:solidFill>
              </a:rPr>
              <a:t>conduite</a:t>
            </a:r>
            <a:r>
              <a:rPr lang="en-US" sz="2400" dirty="0">
                <a:solidFill>
                  <a:schemeClr val="tx2"/>
                </a:solidFill>
              </a:rPr>
              <a:t> morale.</a:t>
            </a:r>
          </a:p>
          <a:p>
            <a:pPr marL="0" indent="0">
              <a:buNone/>
            </a:pPr>
            <a:r>
              <a:rPr lang="en-US" sz="2400" u="sng" dirty="0" err="1">
                <a:solidFill>
                  <a:schemeClr val="accent1"/>
                </a:solidFill>
              </a:rPr>
              <a:t>Résolution</a:t>
            </a:r>
            <a:r>
              <a:rPr lang="en-US" sz="2400" u="sng" dirty="0">
                <a:solidFill>
                  <a:schemeClr val="accent1"/>
                </a:solidFill>
              </a:rPr>
              <a:t> d’un </a:t>
            </a:r>
            <a:r>
              <a:rPr lang="en-US" sz="2400" u="sng" dirty="0" err="1">
                <a:solidFill>
                  <a:schemeClr val="accent1"/>
                </a:solidFill>
              </a:rPr>
              <a:t>conflit</a:t>
            </a:r>
            <a:r>
              <a:rPr lang="en-US" sz="2400" u="sng" dirty="0">
                <a:solidFill>
                  <a:schemeClr val="accent1"/>
                </a:solidFill>
              </a:rPr>
              <a:t> de </a:t>
            </a:r>
            <a:r>
              <a:rPr lang="en-US" sz="2400" u="sng" dirty="0" err="1">
                <a:solidFill>
                  <a:schemeClr val="accent1"/>
                </a:solidFill>
              </a:rPr>
              <a:t>valeurs</a:t>
            </a:r>
            <a:r>
              <a:rPr lang="en-US" sz="2400" u="sng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E43BDA4-ACEE-A52A-1E75-288F451951BA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27FFF6-C340-8740-9115-1A76EEDFD70A}"/>
              </a:ext>
            </a:extLst>
          </p:cNvPr>
          <p:cNvSpPr txBox="1"/>
          <p:nvPr/>
        </p:nvSpPr>
        <p:spPr>
          <a:xfrm>
            <a:off x="8816121" y="6560987"/>
            <a:ext cx="3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05808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1A923CD-45DF-9448-B44B-C121FABD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Contexte</a:t>
            </a:r>
            <a:endParaRPr lang="en-US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2A28FEB-23B0-7860-222D-88E847538505}"/>
              </a:ext>
            </a:extLst>
          </p:cNvPr>
          <p:cNvGrpSpPr/>
          <p:nvPr/>
        </p:nvGrpSpPr>
        <p:grpSpPr>
          <a:xfrm>
            <a:off x="254846" y="920113"/>
            <a:ext cx="3849235" cy="2989983"/>
            <a:chOff x="254846" y="920113"/>
            <a:chExt cx="3849235" cy="2989983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203AD5CB-332D-E4C3-4490-3078A032F0A3}"/>
                </a:ext>
              </a:extLst>
            </p:cNvPr>
            <p:cNvSpPr txBox="1"/>
            <p:nvPr/>
          </p:nvSpPr>
          <p:spPr>
            <a:xfrm>
              <a:off x="254846" y="3386876"/>
              <a:ext cx="38492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Figure 1 : Modèle de Hikaru Nakamura, Chess.com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23A89A3-A853-AE67-1F83-BBECA4A2D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4846" y="920113"/>
              <a:ext cx="3849235" cy="2466763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725D4DB-9D17-8999-177A-699EAEF3A15B}"/>
              </a:ext>
            </a:extLst>
          </p:cNvPr>
          <p:cNvGrpSpPr/>
          <p:nvPr/>
        </p:nvGrpSpPr>
        <p:grpSpPr>
          <a:xfrm>
            <a:off x="391346" y="3884432"/>
            <a:ext cx="3576234" cy="2774540"/>
            <a:chOff x="4710642" y="920113"/>
            <a:chExt cx="3576234" cy="2774540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9ED68A3-AF65-57C6-D3B5-2CDC70C3E2F1}"/>
                </a:ext>
              </a:extLst>
            </p:cNvPr>
            <p:cNvSpPr txBox="1">
              <a:spLocks/>
            </p:cNvSpPr>
            <p:nvPr/>
          </p:nvSpPr>
          <p:spPr>
            <a:xfrm>
              <a:off x="4710642" y="3386876"/>
              <a:ext cx="357623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Figure 2 : </a:t>
              </a:r>
              <a:r>
                <a:rPr lang="fr-FR" sz="1400" dirty="0" err="1">
                  <a:solidFill>
                    <a:schemeClr val="tx2"/>
                  </a:solidFill>
                </a:rPr>
                <a:t>MuseNet</a:t>
              </a:r>
              <a:r>
                <a:rPr lang="fr-FR" sz="1400" dirty="0">
                  <a:solidFill>
                    <a:schemeClr val="tx2"/>
                  </a:solidFill>
                </a:rPr>
                <a:t>, </a:t>
              </a:r>
              <a:r>
                <a:rPr lang="fr-FR" sz="1400" dirty="0" err="1">
                  <a:solidFill>
                    <a:schemeClr val="tx2"/>
                  </a:solidFill>
                </a:rPr>
                <a:t>OpenAI</a:t>
              </a:r>
              <a:endParaRPr lang="fr-FR" sz="1400" dirty="0">
                <a:solidFill>
                  <a:schemeClr val="tx2"/>
                </a:solidFill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AC3CA4B-4383-3EC0-25CD-471E82269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10642" y="920113"/>
              <a:ext cx="3576234" cy="2466763"/>
            </a:xfrm>
            <a:prstGeom prst="rect">
              <a:avLst/>
            </a:prstGeom>
          </p:spPr>
        </p:pic>
      </p:grpSp>
      <p:pic>
        <p:nvPicPr>
          <p:cNvPr id="21" name="Image 20" descr="Une image contenant bleu, très coloré, peinture&#10;&#10;Description générée automatiquement">
            <a:extLst>
              <a:ext uri="{FF2B5EF4-FFF2-40B4-BE49-F238E27FC236}">
                <a16:creationId xmlns:a16="http://schemas.microsoft.com/office/drawing/2014/main" id="{297D1054-20EB-DFCF-C214-E67FF59099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298" y="1605816"/>
            <a:ext cx="3908213" cy="3908213"/>
          </a:xfrm>
          <a:prstGeom prst="rect">
            <a:avLst/>
          </a:prstGeom>
        </p:spPr>
      </p:pic>
      <p:pic>
        <p:nvPicPr>
          <p:cNvPr id="23" name="MuseNet improvises Chopin from Mozart’s Rondo alla Turca">
            <a:hlinkClick r:id="" action="ppaction://media"/>
            <a:extLst>
              <a:ext uri="{FF2B5EF4-FFF2-40B4-BE49-F238E27FC236}">
                <a16:creationId xmlns:a16="http://schemas.microsoft.com/office/drawing/2014/main" id="{A6B73D76-02D3-AD22-7BB6-655C17616E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79168" y="5740088"/>
            <a:ext cx="609600" cy="6096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E950364-2332-F48C-3E9F-2D92C2B2450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5427" r="2133" b="28274"/>
          <a:stretch/>
        </p:blipFill>
        <p:spPr>
          <a:xfrm>
            <a:off x="4588768" y="1220624"/>
            <a:ext cx="3449094" cy="36603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4B36B0DF-486E-7E7F-2468-DA966063405E}"/>
              </a:ext>
            </a:extLst>
          </p:cNvPr>
          <p:cNvSpPr txBox="1"/>
          <p:nvPr/>
        </p:nvSpPr>
        <p:spPr>
          <a:xfrm>
            <a:off x="4646662" y="5514029"/>
            <a:ext cx="39082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chemeClr val="tx2"/>
                </a:solidFill>
              </a:rPr>
              <a:t>Figure 3 : DALLE-2, </a:t>
            </a:r>
            <a:r>
              <a:rPr lang="fr-FR" sz="1400" dirty="0" err="1">
                <a:solidFill>
                  <a:schemeClr val="tx2"/>
                </a:solidFill>
              </a:rPr>
              <a:t>OpenAI</a:t>
            </a:r>
            <a:endParaRPr lang="fr-FR" sz="1400" dirty="0">
              <a:solidFill>
                <a:schemeClr val="tx2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7A76A9-5401-06D2-3717-39CA85AC8150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57ABCF6-015D-3A12-ADF0-9AABAB99A672}"/>
              </a:ext>
            </a:extLst>
          </p:cNvPr>
          <p:cNvSpPr txBox="1"/>
          <p:nvPr/>
        </p:nvSpPr>
        <p:spPr>
          <a:xfrm>
            <a:off x="8816121" y="6560987"/>
            <a:ext cx="3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4182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3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1A923CD-45DF-9448-B44B-C121FABD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Précédents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D6E2087-25F0-402B-0DED-542611DDAB81}"/>
              </a:ext>
            </a:extLst>
          </p:cNvPr>
          <p:cNvGrpSpPr/>
          <p:nvPr/>
        </p:nvGrpSpPr>
        <p:grpSpPr>
          <a:xfrm>
            <a:off x="243610" y="1280566"/>
            <a:ext cx="3011382" cy="2564972"/>
            <a:chOff x="467544" y="1523161"/>
            <a:chExt cx="3011382" cy="2564972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4769937-EEC3-71E2-A2A0-BE1DB5A86A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196" y="1523161"/>
              <a:ext cx="2991730" cy="2041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203AD5CB-332D-E4C3-4490-3078A032F0A3}"/>
                </a:ext>
              </a:extLst>
            </p:cNvPr>
            <p:cNvSpPr txBox="1"/>
            <p:nvPr/>
          </p:nvSpPr>
          <p:spPr>
            <a:xfrm>
              <a:off x="467544" y="3564913"/>
              <a:ext cx="30113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Figure 3 : Conduite autonome, Tesla</a:t>
              </a:r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EADD910C-1768-8114-4C3B-06A686A6C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881" y="1280566"/>
            <a:ext cx="5382509" cy="270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9ED68A3-AF65-57C6-D3B5-2CDC70C3E2F1}"/>
              </a:ext>
            </a:extLst>
          </p:cNvPr>
          <p:cNvSpPr txBox="1"/>
          <p:nvPr/>
        </p:nvSpPr>
        <p:spPr>
          <a:xfrm>
            <a:off x="3517881" y="3993812"/>
            <a:ext cx="53825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chemeClr val="tx2"/>
                </a:solidFill>
              </a:rPr>
              <a:t>Figure 4 : </a:t>
            </a:r>
            <a:r>
              <a:rPr lang="fr-FR" sz="1400" dirty="0" err="1">
                <a:solidFill>
                  <a:schemeClr val="tx2"/>
                </a:solidFill>
              </a:rPr>
              <a:t>ChatGPT</a:t>
            </a:r>
            <a:r>
              <a:rPr lang="fr-FR" sz="1400" dirty="0">
                <a:solidFill>
                  <a:schemeClr val="tx2"/>
                </a:solidFill>
              </a:rPr>
              <a:t>, </a:t>
            </a:r>
            <a:r>
              <a:rPr lang="fr-FR" sz="1400" dirty="0" err="1">
                <a:solidFill>
                  <a:schemeClr val="tx2"/>
                </a:solidFill>
              </a:rPr>
              <a:t>OpenAI</a:t>
            </a:r>
            <a:endParaRPr lang="fr-FR" sz="1400" dirty="0">
              <a:solidFill>
                <a:schemeClr val="tx2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F23B1B54-E640-2BCA-FA7E-57E8FF03957F}"/>
              </a:ext>
            </a:extLst>
          </p:cNvPr>
          <p:cNvSpPr/>
          <p:nvPr/>
        </p:nvSpPr>
        <p:spPr>
          <a:xfrm rot="5400000">
            <a:off x="1380554" y="4055213"/>
            <a:ext cx="737494" cy="394786"/>
          </a:xfrm>
          <a:prstGeom prst="rightArrow">
            <a:avLst>
              <a:gd name="adj1" fmla="val 27304"/>
              <a:gd name="adj2" fmla="val 363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E10008D-8D78-3921-1E7F-447205247D65}"/>
              </a:ext>
            </a:extLst>
          </p:cNvPr>
          <p:cNvSpPr txBox="1"/>
          <p:nvPr/>
        </p:nvSpPr>
        <p:spPr>
          <a:xfrm>
            <a:off x="392203" y="4730533"/>
            <a:ext cx="271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Responsabilités ?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98D200A7-2DFD-D7CB-D26E-C65C00C9EECC}"/>
              </a:ext>
            </a:extLst>
          </p:cNvPr>
          <p:cNvSpPr/>
          <p:nvPr/>
        </p:nvSpPr>
        <p:spPr>
          <a:xfrm rot="5400000">
            <a:off x="5928158" y="4502775"/>
            <a:ext cx="737494" cy="394786"/>
          </a:xfrm>
          <a:prstGeom prst="rightArrow">
            <a:avLst>
              <a:gd name="adj1" fmla="val 27304"/>
              <a:gd name="adj2" fmla="val 363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5240D1-6925-5954-82B0-95EAC1DF4A03}"/>
              </a:ext>
            </a:extLst>
          </p:cNvPr>
          <p:cNvSpPr txBox="1"/>
          <p:nvPr/>
        </p:nvSpPr>
        <p:spPr>
          <a:xfrm>
            <a:off x="4939807" y="5178095"/>
            <a:ext cx="271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Utilisation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578F8B-797C-4122-1CCA-74968ACC29D5}"/>
              </a:ext>
            </a:extLst>
          </p:cNvPr>
          <p:cNvSpPr txBox="1"/>
          <p:nvPr/>
        </p:nvSpPr>
        <p:spPr>
          <a:xfrm>
            <a:off x="243610" y="5114423"/>
            <a:ext cx="42444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2"/>
                </a:solidFill>
                <a:latin typeface="Roboto" panose="02000000000000000000" pitchFamily="2" charset="0"/>
              </a:rPr>
              <a:t>A</a:t>
            </a:r>
            <a:r>
              <a:rPr lang="fr-FR" b="1" i="0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rticle L123-1/2 : Le conducteur n’est pas responsable en cas d’infraction avec un système de conduite autonome de niveau 3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74FD4DA-B648-60DA-CA79-42CE6AAF8FDB}"/>
              </a:ext>
            </a:extLst>
          </p:cNvPr>
          <p:cNvSpPr txBox="1"/>
          <p:nvPr/>
        </p:nvSpPr>
        <p:spPr>
          <a:xfrm>
            <a:off x="4549373" y="5547427"/>
            <a:ext cx="3889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0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Interdiction dans le milieu scolaire,</a:t>
            </a:r>
          </a:p>
          <a:p>
            <a:r>
              <a:rPr lang="fr-FR" b="1" dirty="0">
                <a:solidFill>
                  <a:schemeClr val="tx2"/>
                </a:solidFill>
                <a:latin typeface="Roboto" panose="02000000000000000000" pitchFamily="2" charset="0"/>
              </a:rPr>
              <a:t>New York, USA</a:t>
            </a:r>
            <a:r>
              <a:rPr lang="fr-FR" b="1" i="0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 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143506D-B1BA-3250-BD1B-20E8C53EC0CE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FEA790-B89E-9699-4FD6-6BC7CA7ECCC4}"/>
              </a:ext>
            </a:extLst>
          </p:cNvPr>
          <p:cNvSpPr txBox="1"/>
          <p:nvPr/>
        </p:nvSpPr>
        <p:spPr>
          <a:xfrm>
            <a:off x="8816121" y="6560987"/>
            <a:ext cx="3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3974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978364-B2D0-476B-C8B0-B8E8CE67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Problèmes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38FD06-8B66-2A50-B8BD-94C6B9778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556793"/>
            <a:ext cx="7632849" cy="3672432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fr-FR" sz="2600" dirty="0"/>
              <a:t>Enjeux sociaux du mimétisme informatique</a:t>
            </a:r>
          </a:p>
          <a:p>
            <a:r>
              <a:rPr lang="fr-FR" sz="2600" dirty="0"/>
              <a:t>Problèmes d’éthique</a:t>
            </a:r>
          </a:p>
          <a:p>
            <a:pPr marL="0" indent="0">
              <a:buNone/>
            </a:pPr>
            <a:endParaRPr lang="fr-FR" sz="20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fr-FR" sz="2000" b="1" u="sng" dirty="0">
                <a:solidFill>
                  <a:schemeClr val="accent2"/>
                </a:solidFill>
              </a:rPr>
              <a:t>Exemple</a:t>
            </a:r>
            <a:r>
              <a:rPr lang="fr-FR" sz="2000" dirty="0">
                <a:solidFill>
                  <a:schemeClr val="accent2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000" dirty="0" err="1">
                <a:solidFill>
                  <a:schemeClr val="accent2"/>
                </a:solidFill>
              </a:rPr>
              <a:t>Deepfakes</a:t>
            </a:r>
            <a:r>
              <a:rPr lang="fr-FR" sz="2000" dirty="0">
                <a:solidFill>
                  <a:schemeClr val="accent2"/>
                </a:solidFill>
              </a:rPr>
              <a:t> : Répandre de la désinformation (voix ou image)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000" dirty="0">
                <a:solidFill>
                  <a:schemeClr val="accent2"/>
                </a:solidFill>
              </a:rPr>
              <a:t>Répondeur de mail : Risque de décevoir une personne</a:t>
            </a:r>
            <a:endParaRPr lang="fr-FR" sz="1400" dirty="0">
              <a:solidFill>
                <a:schemeClr val="accent2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6494EC9-784A-B3E8-4889-BF5A62E5E634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7A9054-123A-F948-9438-A9E2EC8DB030}"/>
              </a:ext>
            </a:extLst>
          </p:cNvPr>
          <p:cNvSpPr txBox="1"/>
          <p:nvPr/>
        </p:nvSpPr>
        <p:spPr>
          <a:xfrm>
            <a:off x="8816121" y="6560987"/>
            <a:ext cx="3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27178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8D7F7-29A6-3BD2-E183-D93BAD36E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Framework</a:t>
            </a: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EE308C38-3E94-991E-8AB9-C331EED09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556792"/>
            <a:ext cx="8676456" cy="20214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400" dirty="0">
                <a:solidFill>
                  <a:schemeClr val="accent2"/>
                </a:solidFill>
              </a:rPr>
              <a:t>Ciblé : cible le comportement d’une personne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solidFill>
                  <a:schemeClr val="accent2"/>
                </a:solidFill>
              </a:rPr>
              <a:t>Génératif : produit de nouveaux comportements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solidFill>
                  <a:schemeClr val="accent2"/>
                </a:solidFill>
              </a:rPr>
              <a:t>Interactif : interagit avec individus ou environnements</a:t>
            </a:r>
            <a:endParaRPr lang="fr-FR" sz="2000" dirty="0">
              <a:solidFill>
                <a:schemeClr val="accent2"/>
              </a:solidFill>
            </a:endParaRPr>
          </a:p>
        </p:txBody>
      </p:sp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E7623E79-C8C0-5603-1F72-A709CB0E5007}"/>
              </a:ext>
            </a:extLst>
          </p:cNvPr>
          <p:cNvSpPr/>
          <p:nvPr/>
        </p:nvSpPr>
        <p:spPr>
          <a:xfrm rot="16200000">
            <a:off x="3041628" y="-1102785"/>
            <a:ext cx="3243825" cy="85629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BA5B7D9-141E-2756-23C9-660F25E94B3B}"/>
              </a:ext>
            </a:extLst>
          </p:cNvPr>
          <p:cNvGrpSpPr/>
          <p:nvPr/>
        </p:nvGrpSpPr>
        <p:grpSpPr>
          <a:xfrm>
            <a:off x="1262840" y="3578267"/>
            <a:ext cx="5953194" cy="2542237"/>
            <a:chOff x="1262840" y="3578267"/>
            <a:chExt cx="5953194" cy="254223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45450D3-6D06-B487-834C-75894233BF1E}"/>
                </a:ext>
              </a:extLst>
            </p:cNvPr>
            <p:cNvGrpSpPr/>
            <p:nvPr/>
          </p:nvGrpSpPr>
          <p:grpSpPr>
            <a:xfrm>
              <a:off x="1927965" y="3578267"/>
              <a:ext cx="5288069" cy="2326219"/>
              <a:chOff x="839754" y="2920710"/>
              <a:chExt cx="5288069" cy="2326219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0F78A04F-08A8-3010-E980-810E1A93BA9C}"/>
                  </a:ext>
                </a:extLst>
              </p:cNvPr>
              <p:cNvGrpSpPr/>
              <p:nvPr/>
            </p:nvGrpSpPr>
            <p:grpSpPr>
              <a:xfrm>
                <a:off x="839754" y="4072813"/>
                <a:ext cx="914400" cy="1173830"/>
                <a:chOff x="839754" y="4072813"/>
                <a:chExt cx="914400" cy="1173830"/>
              </a:xfrm>
            </p:grpSpPr>
            <p:pic>
              <p:nvPicPr>
                <p:cNvPr id="22" name="Graphique 21" descr="Profil mâle contour">
                  <a:extLst>
                    <a:ext uri="{FF2B5EF4-FFF2-40B4-BE49-F238E27FC236}">
                      <a16:creationId xmlns:a16="http://schemas.microsoft.com/office/drawing/2014/main" id="{9338CDF9-F536-2CCD-48BE-3409AD118B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9754" y="4072813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653838D2-BC7E-5E76-7AEC-7159412DBFB9}"/>
                    </a:ext>
                  </a:extLst>
                </p:cNvPr>
                <p:cNvSpPr txBox="1"/>
                <p:nvPr/>
              </p:nvSpPr>
              <p:spPr>
                <a:xfrm>
                  <a:off x="938522" y="4877311"/>
                  <a:ext cx="7168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solidFill>
                        <a:schemeClr val="tx2"/>
                      </a:solidFill>
                    </a:rPr>
                    <a:t>Cible</a:t>
                  </a:r>
                </a:p>
              </p:txBody>
            </p:sp>
          </p:grpSp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36BA66F2-A66F-2A08-54AA-F863080C4FD7}"/>
                  </a:ext>
                </a:extLst>
              </p:cNvPr>
              <p:cNvGrpSpPr/>
              <p:nvPr/>
            </p:nvGrpSpPr>
            <p:grpSpPr>
              <a:xfrm>
                <a:off x="1844127" y="2931907"/>
                <a:ext cx="1125821" cy="1123307"/>
                <a:chOff x="734043" y="4072813"/>
                <a:chExt cx="1125821" cy="1123307"/>
              </a:xfrm>
            </p:grpSpPr>
            <p:pic>
              <p:nvPicPr>
                <p:cNvPr id="20" name="Graphique 19" descr="Profil mâle contour">
                  <a:extLst>
                    <a:ext uri="{FF2B5EF4-FFF2-40B4-BE49-F238E27FC236}">
                      <a16:creationId xmlns:a16="http://schemas.microsoft.com/office/drawing/2014/main" id="{78CA3CA4-D03B-AFB3-509F-6CB55E38CA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9754" y="4072813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2E4C9CB1-57B5-CE41-5DEC-18F344CF9E6C}"/>
                    </a:ext>
                  </a:extLst>
                </p:cNvPr>
                <p:cNvSpPr txBox="1"/>
                <p:nvPr/>
              </p:nvSpPr>
              <p:spPr>
                <a:xfrm>
                  <a:off x="734043" y="4826788"/>
                  <a:ext cx="112582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solidFill>
                        <a:schemeClr val="tx2"/>
                      </a:solidFill>
                    </a:rPr>
                    <a:t>Créateur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8B169EC0-1CEE-0C2B-39C4-319C7E8A22C1}"/>
                  </a:ext>
                </a:extLst>
              </p:cNvPr>
              <p:cNvGrpSpPr/>
              <p:nvPr/>
            </p:nvGrpSpPr>
            <p:grpSpPr>
              <a:xfrm>
                <a:off x="3079842" y="4174537"/>
                <a:ext cx="990977" cy="1072392"/>
                <a:chOff x="3224622" y="4174537"/>
                <a:chExt cx="990977" cy="1072392"/>
              </a:xfrm>
            </p:grpSpPr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EF3F5D06-EC6E-09AB-4B5D-8BD1541336D4}"/>
                    </a:ext>
                  </a:extLst>
                </p:cNvPr>
                <p:cNvSpPr txBox="1"/>
                <p:nvPr/>
              </p:nvSpPr>
              <p:spPr>
                <a:xfrm>
                  <a:off x="3224622" y="4877597"/>
                  <a:ext cx="99097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solidFill>
                        <a:schemeClr val="tx2"/>
                      </a:solidFill>
                    </a:rPr>
                    <a:t>Modèle</a:t>
                  </a:r>
                </a:p>
              </p:txBody>
            </p:sp>
            <p:pic>
              <p:nvPicPr>
                <p:cNvPr id="19" name="Graphique 18" descr="Intelligence artificielle contour">
                  <a:extLst>
                    <a:ext uri="{FF2B5EF4-FFF2-40B4-BE49-F238E27FC236}">
                      <a16:creationId xmlns:a16="http://schemas.microsoft.com/office/drawing/2014/main" id="{3AAC90F0-F5C7-40C2-A6D0-46866F04C4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26294" y="4174537"/>
                  <a:ext cx="787637" cy="787637"/>
                </a:xfrm>
                <a:prstGeom prst="rect">
                  <a:avLst/>
                </a:prstGeom>
              </p:spPr>
            </p:pic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4899F02-04F1-7AEA-A8A8-222B7FF94C7F}"/>
                  </a:ext>
                </a:extLst>
              </p:cNvPr>
              <p:cNvGrpSpPr/>
              <p:nvPr/>
            </p:nvGrpSpPr>
            <p:grpSpPr>
              <a:xfrm>
                <a:off x="5213423" y="4101244"/>
                <a:ext cx="914400" cy="1140358"/>
                <a:chOff x="839754" y="4072813"/>
                <a:chExt cx="914400" cy="1140358"/>
              </a:xfrm>
            </p:grpSpPr>
            <p:pic>
              <p:nvPicPr>
                <p:cNvPr id="16" name="Graphique 15" descr="Profil mâle contour">
                  <a:extLst>
                    <a:ext uri="{FF2B5EF4-FFF2-40B4-BE49-F238E27FC236}">
                      <a16:creationId xmlns:a16="http://schemas.microsoft.com/office/drawing/2014/main" id="{AD641FB8-9726-4727-5745-72285C7AE2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9754" y="4072813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D305CA1D-6888-BCE8-021B-83787EC40191}"/>
                    </a:ext>
                  </a:extLst>
                </p:cNvPr>
                <p:cNvSpPr txBox="1"/>
                <p:nvPr/>
              </p:nvSpPr>
              <p:spPr>
                <a:xfrm>
                  <a:off x="865769" y="4843839"/>
                  <a:ext cx="8883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solidFill>
                        <a:schemeClr val="tx2"/>
                      </a:solidFill>
                    </a:rPr>
                    <a:t>Acteur</a:t>
                  </a:r>
                </a:p>
              </p:txBody>
            </p:sp>
          </p:grpSp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A180A3F7-336E-D75D-460C-83E0154BD32C}"/>
                  </a:ext>
                </a:extLst>
              </p:cNvPr>
              <p:cNvGrpSpPr/>
              <p:nvPr/>
            </p:nvGrpSpPr>
            <p:grpSpPr>
              <a:xfrm>
                <a:off x="3891461" y="2920710"/>
                <a:ext cx="1300549" cy="1134504"/>
                <a:chOff x="616414" y="4074676"/>
                <a:chExt cx="1300549" cy="1134504"/>
              </a:xfrm>
            </p:grpSpPr>
            <p:pic>
              <p:nvPicPr>
                <p:cNvPr id="14" name="Graphique 13" descr="Profil mâle contour">
                  <a:extLst>
                    <a:ext uri="{FF2B5EF4-FFF2-40B4-BE49-F238E27FC236}">
                      <a16:creationId xmlns:a16="http://schemas.microsoft.com/office/drawing/2014/main" id="{E91F3104-D975-A46E-9E72-CD4FFA26D4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6186" y="4074676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F830B67-218A-E918-9752-812C26EE8AE0}"/>
                    </a:ext>
                  </a:extLst>
                </p:cNvPr>
                <p:cNvSpPr txBox="1"/>
                <p:nvPr/>
              </p:nvSpPr>
              <p:spPr>
                <a:xfrm>
                  <a:off x="616414" y="4839848"/>
                  <a:ext cx="130054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solidFill>
                        <a:schemeClr val="tx2"/>
                      </a:solidFill>
                    </a:rPr>
                    <a:t>Opérateur</a:t>
                  </a:r>
                </a:p>
              </p:txBody>
            </p:sp>
          </p:grpSp>
          <p:sp>
            <p:nvSpPr>
              <p:cNvPr id="12" name="Flèche : droite 11">
                <a:extLst>
                  <a:ext uri="{FF2B5EF4-FFF2-40B4-BE49-F238E27FC236}">
                    <a16:creationId xmlns:a16="http://schemas.microsoft.com/office/drawing/2014/main" id="{5EE28033-E21F-B16E-F6C8-A2771D87BEB5}"/>
                  </a:ext>
                </a:extLst>
              </p:cNvPr>
              <p:cNvSpPr/>
              <p:nvPr/>
            </p:nvSpPr>
            <p:spPr>
              <a:xfrm>
                <a:off x="1962134" y="4485786"/>
                <a:ext cx="990977" cy="354223"/>
              </a:xfrm>
              <a:prstGeom prst="righ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3" name="Flèche : droite 12">
                <a:extLst>
                  <a:ext uri="{FF2B5EF4-FFF2-40B4-BE49-F238E27FC236}">
                    <a16:creationId xmlns:a16="http://schemas.microsoft.com/office/drawing/2014/main" id="{03172D11-DF43-3255-1659-EA4FD9C4F3F5}"/>
                  </a:ext>
                </a:extLst>
              </p:cNvPr>
              <p:cNvSpPr/>
              <p:nvPr/>
            </p:nvSpPr>
            <p:spPr>
              <a:xfrm rot="5400000">
                <a:off x="2106541" y="4286792"/>
                <a:ext cx="578731" cy="354223"/>
              </a:xfrm>
              <a:prstGeom prst="righ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27" name="Connecteur : en angle 26">
              <a:extLst>
                <a:ext uri="{FF2B5EF4-FFF2-40B4-BE49-F238E27FC236}">
                  <a16:creationId xmlns:a16="http://schemas.microsoft.com/office/drawing/2014/main" id="{179741F7-02E1-EABD-20E6-35E7770CE705}"/>
                </a:ext>
              </a:extLst>
            </p:cNvPr>
            <p:cNvCxnSpPr>
              <a:stCxn id="20" idx="1"/>
              <a:endCxn id="22" idx="0"/>
            </p:cNvCxnSpPr>
            <p:nvPr/>
          </p:nvCxnSpPr>
          <p:spPr>
            <a:xfrm rot="10800000" flipV="1">
              <a:off x="2385165" y="4046664"/>
              <a:ext cx="652884" cy="683706"/>
            </a:xfrm>
            <a:prstGeom prst="bentConnector2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C58B3D54-D008-1B1C-8929-8B61856544C2}"/>
                </a:ext>
              </a:extLst>
            </p:cNvPr>
            <p:cNvSpPr txBox="1"/>
            <p:nvPr/>
          </p:nvSpPr>
          <p:spPr>
            <a:xfrm>
              <a:off x="1262840" y="3681172"/>
              <a:ext cx="1248932" cy="645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Accès aux données</a:t>
              </a:r>
            </a:p>
          </p:txBody>
        </p: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FA7A9F29-687C-6A3B-746C-7179452705CF}"/>
                </a:ext>
              </a:extLst>
            </p:cNvPr>
            <p:cNvCxnSpPr>
              <a:stCxn id="23" idx="3"/>
              <a:endCxn id="18" idx="1"/>
            </p:cNvCxnSpPr>
            <p:nvPr/>
          </p:nvCxnSpPr>
          <p:spPr>
            <a:xfrm>
              <a:off x="2743596" y="5719534"/>
              <a:ext cx="1424457" cy="286"/>
            </a:xfrm>
            <a:prstGeom prst="straightConnector1">
              <a:avLst/>
            </a:prstGeom>
            <a:ln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0865B08-598D-80F3-4DDE-94D9B2E21F45}"/>
                </a:ext>
              </a:extLst>
            </p:cNvPr>
            <p:cNvSpPr txBox="1"/>
            <p:nvPr/>
          </p:nvSpPr>
          <p:spPr>
            <a:xfrm>
              <a:off x="2974063" y="5751172"/>
              <a:ext cx="102011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/>
                <a:t>Fidélité</a:t>
              </a:r>
            </a:p>
          </p:txBody>
        </p:sp>
        <p:sp>
          <p:nvSpPr>
            <p:cNvPr id="34" name="Flèche : trois pointes 33">
              <a:extLst>
                <a:ext uri="{FF2B5EF4-FFF2-40B4-BE49-F238E27FC236}">
                  <a16:creationId xmlns:a16="http://schemas.microsoft.com/office/drawing/2014/main" id="{C1D80069-E70C-35B0-74DC-04AFBB5546D7}"/>
                </a:ext>
              </a:extLst>
            </p:cNvPr>
            <p:cNvSpPr/>
            <p:nvPr/>
          </p:nvSpPr>
          <p:spPr>
            <a:xfrm>
              <a:off x="5053967" y="4808479"/>
              <a:ext cx="1208853" cy="691416"/>
            </a:xfrm>
            <a:prstGeom prst="leftRightUp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77B64AD2-03FE-6D98-B813-4EE25739E461}"/>
              </a:ext>
            </a:extLst>
          </p:cNvPr>
          <p:cNvSpPr txBox="1"/>
          <p:nvPr/>
        </p:nvSpPr>
        <p:spPr>
          <a:xfrm>
            <a:off x="2012763" y="6083539"/>
            <a:ext cx="5301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chemeClr val="tx2"/>
                </a:solidFill>
              </a:rPr>
              <a:t>Figure 5 : Structure d’un modèle mimétique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E20C77-CB5F-09C8-F6FC-15D0E2814219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FFC084D-CEFC-A08B-EC1B-B23553844B17}"/>
              </a:ext>
            </a:extLst>
          </p:cNvPr>
          <p:cNvSpPr txBox="1"/>
          <p:nvPr/>
        </p:nvSpPr>
        <p:spPr>
          <a:xfrm>
            <a:off x="8816121" y="6560987"/>
            <a:ext cx="3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84539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66F3F7-FD26-064D-B274-F9A1378A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Utilisations</a:t>
            </a:r>
            <a:endParaRPr lang="en-US" dirty="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12BF5E63-8801-669C-EBC9-C8E61AD62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Mime en tant que moyen</a:t>
            </a:r>
          </a:p>
          <a:p>
            <a:pPr lvl="1"/>
            <a:r>
              <a:rPr lang="fr-FR" dirty="0"/>
              <a:t>Préparation en vue d’un tournoi</a:t>
            </a:r>
          </a:p>
          <a:p>
            <a:pPr lvl="1"/>
            <a:r>
              <a:rPr lang="fr-FR" dirty="0"/>
              <a:t>Préparation d’un entretien</a:t>
            </a:r>
          </a:p>
          <a:p>
            <a:r>
              <a:rPr lang="fr-FR" dirty="0"/>
              <a:t>Mime en tant que fin</a:t>
            </a:r>
          </a:p>
          <a:p>
            <a:pPr lvl="1"/>
            <a:r>
              <a:rPr lang="fr-FR" dirty="0"/>
              <a:t>Substitution d’une personne</a:t>
            </a:r>
          </a:p>
          <a:p>
            <a:pPr lvl="1"/>
            <a:r>
              <a:rPr lang="fr-FR" dirty="0"/>
              <a:t>Evénement contrefactuels</a:t>
            </a:r>
          </a:p>
          <a:p>
            <a:r>
              <a:rPr lang="fr-FR" dirty="0"/>
              <a:t>Mime de soi-même</a:t>
            </a:r>
          </a:p>
          <a:p>
            <a:pPr lvl="1"/>
            <a:r>
              <a:rPr lang="fr-FR" dirty="0"/>
              <a:t>Démultiplier sa productivité</a:t>
            </a:r>
          </a:p>
          <a:p>
            <a:pPr lvl="1"/>
            <a:r>
              <a:rPr lang="fr-FR" dirty="0"/>
              <a:t>Filtrer des interactions sociales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FAC55245-4A99-5930-EF08-ACEA009F4C79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55D7EB-4579-3593-68F9-49F501A77B5B}"/>
              </a:ext>
            </a:extLst>
          </p:cNvPr>
          <p:cNvSpPr txBox="1"/>
          <p:nvPr/>
        </p:nvSpPr>
        <p:spPr>
          <a:xfrm>
            <a:off x="8816121" y="6560987"/>
            <a:ext cx="3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3919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10" name="Espace réservé du texte 3"/>
          <p:cNvSpPr txBox="1">
            <a:spLocks/>
          </p:cNvSpPr>
          <p:nvPr/>
        </p:nvSpPr>
        <p:spPr>
          <a:xfrm>
            <a:off x="467545" y="2024742"/>
            <a:ext cx="4012396" cy="430141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Problèmes :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Différences entre analyse des parties de son adversaire et analyse du mime ?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Avantages réels ?</a:t>
            </a:r>
          </a:p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Réponses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800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Extrapolation exigeante en temps et capacités cognitives 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Capacités d’extrapolation du ML bien supérieures aux humains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mime effectue le travail de l’homme à sa place</a:t>
            </a:r>
          </a:p>
          <a:p>
            <a:pPr>
              <a:spcBef>
                <a:spcPts val="600"/>
              </a:spcBef>
            </a:pPr>
            <a:endParaRPr lang="fr-FR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66F3F7-FD26-064D-B274-F9A1378A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Mime en tant que moyen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56E389F-0BE4-9A69-9089-1B50C849C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763690"/>
            <a:ext cx="8291146" cy="1261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Préparation d’un tournoi d’Echecs</a:t>
            </a:r>
            <a:endParaRPr lang="fr-FR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Analyse de son adversaire [1]</a:t>
            </a:r>
          </a:p>
        </p:txBody>
      </p:sp>
      <p:pic>
        <p:nvPicPr>
          <p:cNvPr id="16" name="Image 15" descr="Une image contenant texte, équipement électronique, capture d’écran, afficher&#10;&#10;Description générée automatiquement">
            <a:extLst>
              <a:ext uri="{FF2B5EF4-FFF2-40B4-BE49-F238E27FC236}">
                <a16:creationId xmlns:a16="http://schemas.microsoft.com/office/drawing/2014/main" id="{6B5F3DA4-53E2-3CC2-A516-67091D6700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940" y="3391678"/>
            <a:ext cx="4664060" cy="243957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FC5F573-2E28-48D0-A2F7-6C06483F090F}"/>
              </a:ext>
            </a:extLst>
          </p:cNvPr>
          <p:cNvSpPr txBox="1"/>
          <p:nvPr/>
        </p:nvSpPr>
        <p:spPr>
          <a:xfrm>
            <a:off x="4572000" y="575862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chemeClr val="tx2"/>
                </a:solidFill>
              </a:rPr>
              <a:t>Figure 6 : MaiaChess.com</a:t>
            </a:r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65CF0C0A-F385-963D-D3E1-7F310674FBE5}"/>
              </a:ext>
            </a:extLst>
          </p:cNvPr>
          <p:cNvSpPr txBox="1">
            <a:spLocks/>
          </p:cNvSpPr>
          <p:nvPr/>
        </p:nvSpPr>
        <p:spPr>
          <a:xfrm>
            <a:off x="4572000" y="2104937"/>
            <a:ext cx="4264327" cy="365368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Implications :</a:t>
            </a:r>
            <a:endParaRPr lang="fr-FR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Equité entre les joueurs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Réglementations compliquées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D6EA125F-E1A9-EE17-2C7C-919E57DAF1F0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476156-41EB-3085-33B7-29924B83E3D6}"/>
              </a:ext>
            </a:extLst>
          </p:cNvPr>
          <p:cNvSpPr txBox="1"/>
          <p:nvPr/>
        </p:nvSpPr>
        <p:spPr>
          <a:xfrm>
            <a:off x="8816121" y="6560987"/>
            <a:ext cx="3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470970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10" name="Espace réservé du texte 3"/>
          <p:cNvSpPr txBox="1">
            <a:spLocks/>
          </p:cNvSpPr>
          <p:nvPr/>
        </p:nvSpPr>
        <p:spPr>
          <a:xfrm>
            <a:off x="467545" y="2024742"/>
            <a:ext cx="4012396" cy="430141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Problèmes :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Jeu à somme non nulle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Manipulation et exploitation</a:t>
            </a:r>
          </a:p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Réponses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800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Utilisation volontaire d’un mime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Évaluation complétement différente des compétences 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Complément à un interview classique</a:t>
            </a:r>
          </a:p>
          <a:p>
            <a:pPr>
              <a:spcBef>
                <a:spcPts val="600"/>
              </a:spcBef>
            </a:pPr>
            <a:endParaRPr lang="fr-FR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66F3F7-FD26-064D-B274-F9A1378A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Mime en tant que moyen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56E389F-0BE4-9A69-9089-1B50C849C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763690"/>
            <a:ext cx="8291146" cy="1261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Préparation d’un entretien</a:t>
            </a:r>
            <a:endParaRPr lang="fr-FR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Changer son allocution en fonction de la personnalité du recruteur</a:t>
            </a:r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65CF0C0A-F385-963D-D3E1-7F310674FBE5}"/>
              </a:ext>
            </a:extLst>
          </p:cNvPr>
          <p:cNvSpPr txBox="1">
            <a:spLocks/>
          </p:cNvSpPr>
          <p:nvPr/>
        </p:nvSpPr>
        <p:spPr>
          <a:xfrm>
            <a:off x="449623" y="5334942"/>
            <a:ext cx="4264327" cy="124842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Implications :</a:t>
            </a:r>
            <a:endParaRPr lang="fr-FR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Plus de relation de symétrie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Objectif d’un entretien détourné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2093670-9D75-2288-0954-F7D89873D18A}"/>
              </a:ext>
            </a:extLst>
          </p:cNvPr>
          <p:cNvGrpSpPr/>
          <p:nvPr/>
        </p:nvGrpSpPr>
        <p:grpSpPr>
          <a:xfrm>
            <a:off x="4283968" y="2228214"/>
            <a:ext cx="4728148" cy="3990063"/>
            <a:chOff x="3685329" y="2570131"/>
            <a:chExt cx="4728148" cy="3990063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FC5F573-2E28-48D0-A2F7-6C06483F090F}"/>
                </a:ext>
              </a:extLst>
            </p:cNvPr>
            <p:cNvSpPr txBox="1"/>
            <p:nvPr/>
          </p:nvSpPr>
          <p:spPr>
            <a:xfrm>
              <a:off x="3685329" y="6190862"/>
              <a:ext cx="4572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tx2"/>
                  </a:solidFill>
                </a:rPr>
                <a:t>Figure 7 : Entretien biaisé</a:t>
              </a:r>
            </a:p>
          </p:txBody>
        </p:sp>
        <p:pic>
          <p:nvPicPr>
            <p:cNvPr id="5" name="Graphique 4" descr="Femme portant un tailleur">
              <a:extLst>
                <a:ext uri="{FF2B5EF4-FFF2-40B4-BE49-F238E27FC236}">
                  <a16:creationId xmlns:a16="http://schemas.microsoft.com/office/drawing/2014/main" id="{2F5B110F-B09B-C375-F4B3-2B093A5F7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2000" y="3921369"/>
              <a:ext cx="1086023" cy="2262947"/>
            </a:xfrm>
            <a:prstGeom prst="rect">
              <a:avLst/>
            </a:prstGeom>
          </p:spPr>
        </p:pic>
        <p:pic>
          <p:nvPicPr>
            <p:cNvPr id="9" name="Graphique 8" descr="Homme avec un Mohawk">
              <a:extLst>
                <a:ext uri="{FF2B5EF4-FFF2-40B4-BE49-F238E27FC236}">
                  <a16:creationId xmlns:a16="http://schemas.microsoft.com/office/drawing/2014/main" id="{23D815E3-9771-177B-B422-6FAF01B32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144532" y="3984760"/>
              <a:ext cx="688846" cy="2199556"/>
            </a:xfrm>
            <a:prstGeom prst="rect">
              <a:avLst/>
            </a:prstGeom>
            <a:effectLst>
              <a:glow rad="127000">
                <a:schemeClr val="accent1"/>
              </a:glow>
              <a:outerShdw blurRad="50800" dist="50800" dir="5400000" algn="ctr" rotWithShape="0">
                <a:schemeClr val="bg1"/>
              </a:outerShdw>
            </a:effectLst>
            <a:scene3d>
              <a:camera prst="orthographicFront">
                <a:rot lat="0" lon="10799999" rev="0"/>
              </a:camera>
              <a:lightRig rig="threePt" dir="t"/>
            </a:scene3d>
          </p:spPr>
        </p:pic>
        <p:sp>
          <p:nvSpPr>
            <p:cNvPr id="11" name="Phylactère : pensées 10">
              <a:extLst>
                <a:ext uri="{FF2B5EF4-FFF2-40B4-BE49-F238E27FC236}">
                  <a16:creationId xmlns:a16="http://schemas.microsoft.com/office/drawing/2014/main" id="{B601C643-A81A-1C0E-51C9-FDA18B4DAAA2}"/>
                </a:ext>
              </a:extLst>
            </p:cNvPr>
            <p:cNvSpPr/>
            <p:nvPr/>
          </p:nvSpPr>
          <p:spPr>
            <a:xfrm>
              <a:off x="5946462" y="2570131"/>
              <a:ext cx="2467015" cy="1261053"/>
            </a:xfrm>
            <a:prstGeom prst="cloud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A1B091B-596F-68D1-1424-8AFEAEBF5787}"/>
                </a:ext>
              </a:extLst>
            </p:cNvPr>
            <p:cNvSpPr txBox="1"/>
            <p:nvPr/>
          </p:nvSpPr>
          <p:spPr>
            <a:xfrm>
              <a:off x="6236235" y="2722666"/>
              <a:ext cx="20614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Elle est écolo, le</a:t>
              </a:r>
              <a:br>
                <a:rPr lang="fr-FR" dirty="0"/>
              </a:br>
              <a:r>
                <a:rPr lang="fr-FR" dirty="0"/>
                <a:t>sens du devoir,</a:t>
              </a:r>
            </a:p>
            <a:p>
              <a:r>
                <a:rPr lang="fr-FR" dirty="0"/>
                <a:t>soucis du statut</a:t>
              </a:r>
            </a:p>
          </p:txBody>
        </p:sp>
      </p:grpSp>
      <p:sp>
        <p:nvSpPr>
          <p:cNvPr id="15" name="Subtitle 2">
            <a:extLst>
              <a:ext uri="{FF2B5EF4-FFF2-40B4-BE49-F238E27FC236}">
                <a16:creationId xmlns:a16="http://schemas.microsoft.com/office/drawing/2014/main" id="{8420E6F1-F3D5-64AD-25DD-6907F876E84E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5D913CD-CFA5-B9AD-281E-19D619820C4A}"/>
              </a:ext>
            </a:extLst>
          </p:cNvPr>
          <p:cNvSpPr txBox="1"/>
          <p:nvPr/>
        </p:nvSpPr>
        <p:spPr>
          <a:xfrm>
            <a:off x="8816121" y="6560987"/>
            <a:ext cx="3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77680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10" name="Espace réservé du texte 3"/>
          <p:cNvSpPr txBox="1">
            <a:spLocks/>
          </p:cNvSpPr>
          <p:nvPr/>
        </p:nvSpPr>
        <p:spPr>
          <a:xfrm>
            <a:off x="467544" y="2024742"/>
            <a:ext cx="4264327" cy="45702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Problèmes :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tuteur est-il indispensable ?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seul tuteur suffirait-il à tous les clients ?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Menace de remplacer une personne par son mime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Perte de valeur économique et sociale de la présence</a:t>
            </a:r>
          </a:p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Réponses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800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Garder un quota minimum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Nécessité de transparence lorsqu’un mime est utilisé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</a:pPr>
            <a:endParaRPr lang="fr-FR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66F3F7-FD26-064D-B274-F9A1378A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Mime en tant que fin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56E389F-0BE4-9A69-9089-1B50C849C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763690"/>
            <a:ext cx="8291146" cy="1261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Substitution d’une personne</a:t>
            </a:r>
            <a:endParaRPr lang="fr-FR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Remplacer un tuteur en ligne par son mime quand il n’est pas disponible</a:t>
            </a:r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65CF0C0A-F385-963D-D3E1-7F310674FBE5}"/>
              </a:ext>
            </a:extLst>
          </p:cNvPr>
          <p:cNvSpPr txBox="1">
            <a:spLocks/>
          </p:cNvSpPr>
          <p:nvPr/>
        </p:nvSpPr>
        <p:spPr>
          <a:xfrm>
            <a:off x="4572000" y="2104937"/>
            <a:ext cx="4264327" cy="365368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Implications :</a:t>
            </a:r>
            <a:endParaRPr lang="fr-FR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Interaction sociale compromise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Rémunération compliquée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Menace d’automatisation de tâches que l’on pensait jusqu’à maintenant impossible à automatiser</a:t>
            </a:r>
          </a:p>
        </p:txBody>
      </p:sp>
      <p:pic>
        <p:nvPicPr>
          <p:cNvPr id="5" name="Graphique 4" descr="Groupe avec un remplissage uni">
            <a:extLst>
              <a:ext uri="{FF2B5EF4-FFF2-40B4-BE49-F238E27FC236}">
                <a16:creationId xmlns:a16="http://schemas.microsoft.com/office/drawing/2014/main" id="{D783D91F-86BC-D529-ABAD-64F55F3D5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0751" y="5381616"/>
            <a:ext cx="914400" cy="914400"/>
          </a:xfrm>
          <a:prstGeom prst="rect">
            <a:avLst/>
          </a:prstGeom>
        </p:spPr>
      </p:pic>
      <p:pic>
        <p:nvPicPr>
          <p:cNvPr id="7" name="Graphique 6" descr="Groupe avec un remplissage uni">
            <a:extLst>
              <a:ext uri="{FF2B5EF4-FFF2-40B4-BE49-F238E27FC236}">
                <a16:creationId xmlns:a16="http://schemas.microsoft.com/office/drawing/2014/main" id="{B1718B4A-7EBA-8D6E-9861-3C996D0C2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6791" y="5381616"/>
            <a:ext cx="914400" cy="914400"/>
          </a:xfrm>
          <a:prstGeom prst="rect">
            <a:avLst/>
          </a:prstGeom>
        </p:spPr>
      </p:pic>
      <p:pic>
        <p:nvPicPr>
          <p:cNvPr id="9" name="Graphique 8" descr="Groupe avec un remplissage uni">
            <a:extLst>
              <a:ext uri="{FF2B5EF4-FFF2-40B4-BE49-F238E27FC236}">
                <a16:creationId xmlns:a16="http://schemas.microsoft.com/office/drawing/2014/main" id="{34DEA5FF-9BFC-A1BC-D122-4A31B3BC0E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32831" y="5381616"/>
            <a:ext cx="914400" cy="914400"/>
          </a:xfrm>
          <a:prstGeom prst="rect">
            <a:avLst/>
          </a:prstGeom>
        </p:spPr>
      </p:pic>
      <p:pic>
        <p:nvPicPr>
          <p:cNvPr id="12" name="Graphique 11" descr="Profil mâle contour">
            <a:extLst>
              <a:ext uri="{FF2B5EF4-FFF2-40B4-BE49-F238E27FC236}">
                <a16:creationId xmlns:a16="http://schemas.microsoft.com/office/drawing/2014/main" id="{DC0E8210-FA0A-3CE7-5B55-7F0A871002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32935" y="4659258"/>
            <a:ext cx="570031" cy="570031"/>
          </a:xfrm>
          <a:prstGeom prst="rect">
            <a:avLst/>
          </a:prstGeom>
        </p:spPr>
      </p:pic>
      <p:pic>
        <p:nvPicPr>
          <p:cNvPr id="13" name="Graphique 12" descr="Profil mâle contour">
            <a:extLst>
              <a:ext uri="{FF2B5EF4-FFF2-40B4-BE49-F238E27FC236}">
                <a16:creationId xmlns:a16="http://schemas.microsoft.com/office/drawing/2014/main" id="{068010EF-199B-641D-8F85-7FE51AF68B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60265" y="4659258"/>
            <a:ext cx="570031" cy="570031"/>
          </a:xfrm>
          <a:prstGeom prst="rect">
            <a:avLst/>
          </a:prstGeom>
        </p:spPr>
      </p:pic>
      <p:pic>
        <p:nvPicPr>
          <p:cNvPr id="14" name="Graphique 13" descr="Profil mâle contour">
            <a:extLst>
              <a:ext uri="{FF2B5EF4-FFF2-40B4-BE49-F238E27FC236}">
                <a16:creationId xmlns:a16="http://schemas.microsoft.com/office/drawing/2014/main" id="{BB076CDD-6C1D-A946-E4CD-BC33999674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7595" y="4659258"/>
            <a:ext cx="570031" cy="57003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D1C6A57-65B3-FE42-9E20-B4396C6B2ABE}"/>
              </a:ext>
            </a:extLst>
          </p:cNvPr>
          <p:cNvSpPr txBox="1"/>
          <p:nvPr/>
        </p:nvSpPr>
        <p:spPr>
          <a:xfrm>
            <a:off x="4770492" y="4394398"/>
            <a:ext cx="1094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2"/>
                </a:solidFill>
              </a:rPr>
              <a:t>Tuteur 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10F8FD-B26A-ECB8-4DB4-793CCC92E1F7}"/>
              </a:ext>
            </a:extLst>
          </p:cNvPr>
          <p:cNvSpPr txBox="1"/>
          <p:nvPr/>
        </p:nvSpPr>
        <p:spPr>
          <a:xfrm>
            <a:off x="6255942" y="4394398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2"/>
                </a:solidFill>
              </a:rPr>
              <a:t>Mime A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809C84A-05AA-E8A6-0BEA-DC6F766052F2}"/>
              </a:ext>
            </a:extLst>
          </p:cNvPr>
          <p:cNvSpPr txBox="1"/>
          <p:nvPr/>
        </p:nvSpPr>
        <p:spPr>
          <a:xfrm>
            <a:off x="7674601" y="4389956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2"/>
                </a:solidFill>
              </a:rPr>
              <a:t>Mime A</a:t>
            </a:r>
          </a:p>
        </p:txBody>
      </p:sp>
      <p:sp>
        <p:nvSpPr>
          <p:cNvPr id="23" name="Flèche : double flèche verticale 22">
            <a:extLst>
              <a:ext uri="{FF2B5EF4-FFF2-40B4-BE49-F238E27FC236}">
                <a16:creationId xmlns:a16="http://schemas.microsoft.com/office/drawing/2014/main" id="{8B0915CD-721C-75EF-3AB3-C65D0D0006CB}"/>
              </a:ext>
            </a:extLst>
          </p:cNvPr>
          <p:cNvSpPr/>
          <p:nvPr/>
        </p:nvSpPr>
        <p:spPr>
          <a:xfrm>
            <a:off x="8143029" y="5173953"/>
            <a:ext cx="93370" cy="37700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double flèche verticale 23">
            <a:extLst>
              <a:ext uri="{FF2B5EF4-FFF2-40B4-BE49-F238E27FC236}">
                <a16:creationId xmlns:a16="http://schemas.microsoft.com/office/drawing/2014/main" id="{4502CC7D-C346-264A-59CB-FC3A6C43AEE2}"/>
              </a:ext>
            </a:extLst>
          </p:cNvPr>
          <p:cNvSpPr/>
          <p:nvPr/>
        </p:nvSpPr>
        <p:spPr>
          <a:xfrm>
            <a:off x="5271264" y="5160572"/>
            <a:ext cx="93370" cy="37700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double flèche verticale 24">
            <a:extLst>
              <a:ext uri="{FF2B5EF4-FFF2-40B4-BE49-F238E27FC236}">
                <a16:creationId xmlns:a16="http://schemas.microsoft.com/office/drawing/2014/main" id="{58A6DD8B-C30C-F022-C65A-945337F273EF}"/>
              </a:ext>
            </a:extLst>
          </p:cNvPr>
          <p:cNvSpPr/>
          <p:nvPr/>
        </p:nvSpPr>
        <p:spPr>
          <a:xfrm>
            <a:off x="6692541" y="5165454"/>
            <a:ext cx="93370" cy="37700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08189EEA-4D11-BB25-DDE7-464EF916F3A1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ADC938F-8316-4BA8-F0C8-2D352B08FB20}"/>
              </a:ext>
            </a:extLst>
          </p:cNvPr>
          <p:cNvSpPr txBox="1"/>
          <p:nvPr/>
        </p:nvSpPr>
        <p:spPr>
          <a:xfrm>
            <a:off x="8816121" y="6560987"/>
            <a:ext cx="3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964036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66F3F7-FD26-064D-B274-F9A1378A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Mime de soi-même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56E389F-0BE4-9A69-9089-1B50C849C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763690"/>
            <a:ext cx="8291146" cy="9215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Effectuer le travail à sa place</a:t>
            </a:r>
            <a:endParaRPr lang="fr-FR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Démultiplier sa force de travail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9001E7-BD54-07F4-4C01-E5087EF19685}"/>
              </a:ext>
            </a:extLst>
          </p:cNvPr>
          <p:cNvGrpSpPr/>
          <p:nvPr/>
        </p:nvGrpSpPr>
        <p:grpSpPr>
          <a:xfrm>
            <a:off x="1595403" y="1869875"/>
            <a:ext cx="5953194" cy="2542237"/>
            <a:chOff x="1262840" y="3578267"/>
            <a:chExt cx="5953194" cy="254223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DD00581-3468-387E-9732-8C1762B0C40F}"/>
                </a:ext>
              </a:extLst>
            </p:cNvPr>
            <p:cNvGrpSpPr/>
            <p:nvPr/>
          </p:nvGrpSpPr>
          <p:grpSpPr>
            <a:xfrm>
              <a:off x="1927965" y="3578267"/>
              <a:ext cx="5288069" cy="2326219"/>
              <a:chOff x="839754" y="2920710"/>
              <a:chExt cx="5288069" cy="2326219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A176DA8A-BD02-1667-9AC6-1E9D0A98CFCD}"/>
                  </a:ext>
                </a:extLst>
              </p:cNvPr>
              <p:cNvGrpSpPr/>
              <p:nvPr/>
            </p:nvGrpSpPr>
            <p:grpSpPr>
              <a:xfrm>
                <a:off x="839754" y="4072813"/>
                <a:ext cx="914400" cy="1173830"/>
                <a:chOff x="839754" y="4072813"/>
                <a:chExt cx="914400" cy="1173830"/>
              </a:xfrm>
            </p:grpSpPr>
            <p:pic>
              <p:nvPicPr>
                <p:cNvPr id="30" name="Graphique 29" descr="Profil mâle contour">
                  <a:extLst>
                    <a:ext uri="{FF2B5EF4-FFF2-40B4-BE49-F238E27FC236}">
                      <a16:creationId xmlns:a16="http://schemas.microsoft.com/office/drawing/2014/main" id="{AFCE7556-5B43-9CB1-4312-C4A51A68E7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9754" y="4072813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3921BB2A-4F0C-1112-54C7-3AFD16D9B344}"/>
                    </a:ext>
                  </a:extLst>
                </p:cNvPr>
                <p:cNvSpPr txBox="1"/>
                <p:nvPr/>
              </p:nvSpPr>
              <p:spPr>
                <a:xfrm>
                  <a:off x="938522" y="4877311"/>
                  <a:ext cx="7168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solidFill>
                        <a:schemeClr val="tx2"/>
                      </a:solidFill>
                    </a:rPr>
                    <a:t>Cible</a:t>
                  </a:r>
                </a:p>
              </p:txBody>
            </p:sp>
          </p:grpSp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185917B2-55E4-44FA-E837-98915A8B6E7C}"/>
                  </a:ext>
                </a:extLst>
              </p:cNvPr>
              <p:cNvGrpSpPr/>
              <p:nvPr/>
            </p:nvGrpSpPr>
            <p:grpSpPr>
              <a:xfrm>
                <a:off x="1949838" y="2931907"/>
                <a:ext cx="914400" cy="1113269"/>
                <a:chOff x="839754" y="4072813"/>
                <a:chExt cx="914400" cy="1113269"/>
              </a:xfrm>
            </p:grpSpPr>
            <p:pic>
              <p:nvPicPr>
                <p:cNvPr id="28" name="Graphique 27" descr="Profil mâle contour">
                  <a:extLst>
                    <a:ext uri="{FF2B5EF4-FFF2-40B4-BE49-F238E27FC236}">
                      <a16:creationId xmlns:a16="http://schemas.microsoft.com/office/drawing/2014/main" id="{908637BF-4F85-4DB1-90F8-ACB525B7C7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9754" y="4072813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42291DBF-2AF5-467A-5ED9-1804B3BD3B09}"/>
                    </a:ext>
                  </a:extLst>
                </p:cNvPr>
                <p:cNvSpPr txBox="1"/>
                <p:nvPr/>
              </p:nvSpPr>
              <p:spPr>
                <a:xfrm>
                  <a:off x="935601" y="4816750"/>
                  <a:ext cx="7168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solidFill>
                        <a:schemeClr val="tx2"/>
                      </a:solidFill>
                    </a:rPr>
                    <a:t>Cible</a:t>
                  </a:r>
                </a:p>
              </p:txBody>
            </p:sp>
          </p:grp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3F586F1A-0DB4-2244-2905-B5CB26F518E0}"/>
                  </a:ext>
                </a:extLst>
              </p:cNvPr>
              <p:cNvGrpSpPr/>
              <p:nvPr/>
            </p:nvGrpSpPr>
            <p:grpSpPr>
              <a:xfrm>
                <a:off x="3079842" y="4174537"/>
                <a:ext cx="990977" cy="1072392"/>
                <a:chOff x="3224622" y="4174537"/>
                <a:chExt cx="990977" cy="1072392"/>
              </a:xfrm>
            </p:grpSpPr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D8F148F5-56A7-B8C0-C442-0AD28B7F33A3}"/>
                    </a:ext>
                  </a:extLst>
                </p:cNvPr>
                <p:cNvSpPr txBox="1"/>
                <p:nvPr/>
              </p:nvSpPr>
              <p:spPr>
                <a:xfrm>
                  <a:off x="3224622" y="4877597"/>
                  <a:ext cx="99097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solidFill>
                        <a:schemeClr val="tx2"/>
                      </a:solidFill>
                    </a:rPr>
                    <a:t>Modèle</a:t>
                  </a:r>
                </a:p>
              </p:txBody>
            </p:sp>
            <p:pic>
              <p:nvPicPr>
                <p:cNvPr id="27" name="Graphique 26" descr="Intelligence artificielle contour">
                  <a:extLst>
                    <a:ext uri="{FF2B5EF4-FFF2-40B4-BE49-F238E27FC236}">
                      <a16:creationId xmlns:a16="http://schemas.microsoft.com/office/drawing/2014/main" id="{C2511755-86BF-DECE-BC1F-36445B3648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26294" y="4174537"/>
                  <a:ext cx="787637" cy="787637"/>
                </a:xfrm>
                <a:prstGeom prst="rect">
                  <a:avLst/>
                </a:prstGeom>
              </p:spPr>
            </p:pic>
          </p:grpSp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DC0A6297-BB92-43EF-AA48-C8AA78664A7A}"/>
                  </a:ext>
                </a:extLst>
              </p:cNvPr>
              <p:cNvGrpSpPr/>
              <p:nvPr/>
            </p:nvGrpSpPr>
            <p:grpSpPr>
              <a:xfrm>
                <a:off x="5213423" y="4101244"/>
                <a:ext cx="914400" cy="1137387"/>
                <a:chOff x="839754" y="4072813"/>
                <a:chExt cx="914400" cy="1137387"/>
              </a:xfrm>
            </p:grpSpPr>
            <p:pic>
              <p:nvPicPr>
                <p:cNvPr id="24" name="Graphique 23" descr="Profil mâle contour">
                  <a:extLst>
                    <a:ext uri="{FF2B5EF4-FFF2-40B4-BE49-F238E27FC236}">
                      <a16:creationId xmlns:a16="http://schemas.microsoft.com/office/drawing/2014/main" id="{225B0A0D-F7AC-DD64-B171-9247757284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9754" y="4072813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BD848FE1-D554-DBCE-2AEB-4A0278BACBB9}"/>
                    </a:ext>
                  </a:extLst>
                </p:cNvPr>
                <p:cNvSpPr txBox="1"/>
                <p:nvPr/>
              </p:nvSpPr>
              <p:spPr>
                <a:xfrm>
                  <a:off x="938522" y="4840868"/>
                  <a:ext cx="7168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solidFill>
                        <a:schemeClr val="tx2"/>
                      </a:solidFill>
                    </a:rPr>
                    <a:t>Cible</a:t>
                  </a:r>
                </a:p>
              </p:txBody>
            </p:sp>
          </p:grp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30A3B93E-0DB2-02FC-246A-BC0D89981C9A}"/>
                  </a:ext>
                </a:extLst>
              </p:cNvPr>
              <p:cNvGrpSpPr/>
              <p:nvPr/>
            </p:nvGrpSpPr>
            <p:grpSpPr>
              <a:xfrm>
                <a:off x="4081233" y="2920710"/>
                <a:ext cx="914400" cy="1137387"/>
                <a:chOff x="806186" y="4074676"/>
                <a:chExt cx="914400" cy="1137387"/>
              </a:xfrm>
            </p:grpSpPr>
            <p:pic>
              <p:nvPicPr>
                <p:cNvPr id="22" name="Graphique 21" descr="Profil mâle contour">
                  <a:extLst>
                    <a:ext uri="{FF2B5EF4-FFF2-40B4-BE49-F238E27FC236}">
                      <a16:creationId xmlns:a16="http://schemas.microsoft.com/office/drawing/2014/main" id="{41C24861-3913-BBF3-4618-3CD5F9E23E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6186" y="4074676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073C39B7-82E0-D71E-24BB-3BE2D181A67F}"/>
                    </a:ext>
                  </a:extLst>
                </p:cNvPr>
                <p:cNvSpPr txBox="1"/>
                <p:nvPr/>
              </p:nvSpPr>
              <p:spPr>
                <a:xfrm>
                  <a:off x="904954" y="4842731"/>
                  <a:ext cx="71686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chemeClr val="tx2"/>
                      </a:solidFill>
                    </a:rPr>
                    <a:t>Cible</a:t>
                  </a:r>
                </a:p>
              </p:txBody>
            </p:sp>
          </p:grpSp>
          <p:sp>
            <p:nvSpPr>
              <p:cNvPr id="20" name="Flèche : droite 19">
                <a:extLst>
                  <a:ext uri="{FF2B5EF4-FFF2-40B4-BE49-F238E27FC236}">
                    <a16:creationId xmlns:a16="http://schemas.microsoft.com/office/drawing/2014/main" id="{AA729D07-C02F-4803-5955-95EA56EDF45B}"/>
                  </a:ext>
                </a:extLst>
              </p:cNvPr>
              <p:cNvSpPr/>
              <p:nvPr/>
            </p:nvSpPr>
            <p:spPr>
              <a:xfrm>
                <a:off x="1962134" y="4485786"/>
                <a:ext cx="990977" cy="354223"/>
              </a:xfrm>
              <a:prstGeom prst="righ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1" name="Flèche : droite 20">
                <a:extLst>
                  <a:ext uri="{FF2B5EF4-FFF2-40B4-BE49-F238E27FC236}">
                    <a16:creationId xmlns:a16="http://schemas.microsoft.com/office/drawing/2014/main" id="{43723B8E-CB50-A965-4FDB-594C459960C9}"/>
                  </a:ext>
                </a:extLst>
              </p:cNvPr>
              <p:cNvSpPr/>
              <p:nvPr/>
            </p:nvSpPr>
            <p:spPr>
              <a:xfrm rot="5400000">
                <a:off x="2106541" y="4286792"/>
                <a:ext cx="578731" cy="354223"/>
              </a:xfrm>
              <a:prstGeom prst="righ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7" name="Connecteur : en angle 6">
              <a:extLst>
                <a:ext uri="{FF2B5EF4-FFF2-40B4-BE49-F238E27FC236}">
                  <a16:creationId xmlns:a16="http://schemas.microsoft.com/office/drawing/2014/main" id="{085206BF-E138-A7CD-82DD-A0C3D681A45A}"/>
                </a:ext>
              </a:extLst>
            </p:cNvPr>
            <p:cNvCxnSpPr>
              <a:stCxn id="28" idx="1"/>
              <a:endCxn id="30" idx="0"/>
            </p:cNvCxnSpPr>
            <p:nvPr/>
          </p:nvCxnSpPr>
          <p:spPr>
            <a:xfrm rot="10800000" flipV="1">
              <a:off x="2385165" y="4046664"/>
              <a:ext cx="652884" cy="683706"/>
            </a:xfrm>
            <a:prstGeom prst="bentConnector2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96B506B-B32B-F94B-5161-E89153894003}"/>
                </a:ext>
              </a:extLst>
            </p:cNvPr>
            <p:cNvSpPr txBox="1"/>
            <p:nvPr/>
          </p:nvSpPr>
          <p:spPr>
            <a:xfrm>
              <a:off x="1262840" y="3681172"/>
              <a:ext cx="1248932" cy="645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Accès aux données</a:t>
              </a:r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B2E272E1-0376-3D4A-EFD9-50BF15B8FCB6}"/>
                </a:ext>
              </a:extLst>
            </p:cNvPr>
            <p:cNvCxnSpPr>
              <a:stCxn id="31" idx="3"/>
              <a:endCxn id="26" idx="1"/>
            </p:cNvCxnSpPr>
            <p:nvPr/>
          </p:nvCxnSpPr>
          <p:spPr>
            <a:xfrm>
              <a:off x="2743596" y="5719534"/>
              <a:ext cx="1424457" cy="286"/>
            </a:xfrm>
            <a:prstGeom prst="straightConnector1">
              <a:avLst/>
            </a:prstGeom>
            <a:ln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2DDFF65-B897-688B-FC59-6C3EFAB3BD6A}"/>
                </a:ext>
              </a:extLst>
            </p:cNvPr>
            <p:cNvSpPr txBox="1"/>
            <p:nvPr/>
          </p:nvSpPr>
          <p:spPr>
            <a:xfrm>
              <a:off x="2974063" y="5751172"/>
              <a:ext cx="102011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/>
                <a:t>Fidélité</a:t>
              </a:r>
            </a:p>
          </p:txBody>
        </p:sp>
        <p:sp>
          <p:nvSpPr>
            <p:cNvPr id="13" name="Flèche : trois pointes 12">
              <a:extLst>
                <a:ext uri="{FF2B5EF4-FFF2-40B4-BE49-F238E27FC236}">
                  <a16:creationId xmlns:a16="http://schemas.microsoft.com/office/drawing/2014/main" id="{084966CB-E6FE-32EB-787E-863413C3E975}"/>
                </a:ext>
              </a:extLst>
            </p:cNvPr>
            <p:cNvSpPr/>
            <p:nvPr/>
          </p:nvSpPr>
          <p:spPr>
            <a:xfrm>
              <a:off x="5053967" y="4808479"/>
              <a:ext cx="1208853" cy="691416"/>
            </a:xfrm>
            <a:prstGeom prst="leftRightUp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515D6525-E0B4-D6A6-1BE6-6DF2FB69A4B3}"/>
              </a:ext>
            </a:extLst>
          </p:cNvPr>
          <p:cNvSpPr txBox="1"/>
          <p:nvPr/>
        </p:nvSpPr>
        <p:spPr>
          <a:xfrm>
            <a:off x="467543" y="4863353"/>
            <a:ext cx="6982284" cy="129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</a:rPr>
              <a:t>A la fois Moyen et Fin</a:t>
            </a:r>
            <a:endParaRPr lang="fr-FR" dirty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</a:rPr>
              <a:t>Plus de question sur les données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/>
                </a:solidFill>
              </a:rPr>
              <a:t>Plus de question des droits d’utilisation et consentement</a:t>
            </a:r>
            <a:endParaRPr lang="fr-FR" sz="1800" dirty="0">
              <a:solidFill>
                <a:schemeClr val="tx2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87A78C0-CF26-C456-331D-B1310A4ED1A1}"/>
              </a:ext>
            </a:extLst>
          </p:cNvPr>
          <p:cNvSpPr txBox="1"/>
          <p:nvPr/>
        </p:nvSpPr>
        <p:spPr>
          <a:xfrm>
            <a:off x="1595402" y="4301107"/>
            <a:ext cx="5854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chemeClr val="tx2"/>
                </a:solidFill>
              </a:rPr>
              <a:t>Figure 8 : Structure d’un mime de soi-même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6D903453-2F8F-6DF1-0A70-E8C7346E4FDD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1CF3EC6-9BA5-886A-7ACD-636F7A0813F7}"/>
              </a:ext>
            </a:extLst>
          </p:cNvPr>
          <p:cNvSpPr txBox="1"/>
          <p:nvPr/>
        </p:nvSpPr>
        <p:spPr>
          <a:xfrm>
            <a:off x="8758690" y="6560987"/>
            <a:ext cx="449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80567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59654" y="2173654"/>
            <a:ext cx="224692" cy="9144000"/>
          </a:xfrm>
          <a:prstGeom prst="rect">
            <a:avLst/>
          </a:prstGeom>
        </p:spPr>
      </p:pic>
      <p:sp>
        <p:nvSpPr>
          <p:cNvPr id="10" name="Espace réservé du texte 3"/>
          <p:cNvSpPr txBox="1">
            <a:spLocks/>
          </p:cNvSpPr>
          <p:nvPr/>
        </p:nvSpPr>
        <p:spPr>
          <a:xfrm>
            <a:off x="467544" y="2024742"/>
            <a:ext cx="4264327" cy="365368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Problèmes :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Signer les mails générés ?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Valeur monétaire pour un artiste utilisant un mime ?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Ressenti de réponses meilleurs ou moins bonne que la vraie personne ?</a:t>
            </a:r>
          </a:p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Réponses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800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Mesure du niveau de fidélité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Distinction entre sortie réelle, sortie du mime et fidélité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2" y="6141906"/>
            <a:ext cx="1279285" cy="4530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66F3F7-FD26-064D-B274-F9A1378A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Mime de soi-même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56E389F-0BE4-9A69-9089-1B50C849C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763690"/>
            <a:ext cx="8291146" cy="1261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Effectuer le travail à sa place</a:t>
            </a:r>
            <a:endParaRPr lang="fr-FR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</a:rPr>
              <a:t>Démultiplier sa force de travail</a:t>
            </a:r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65CF0C0A-F385-963D-D3E1-7F310674FBE5}"/>
              </a:ext>
            </a:extLst>
          </p:cNvPr>
          <p:cNvSpPr txBox="1">
            <a:spLocks/>
          </p:cNvSpPr>
          <p:nvPr/>
        </p:nvSpPr>
        <p:spPr>
          <a:xfrm>
            <a:off x="4572000" y="2104937"/>
            <a:ext cx="4264327" cy="365368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sz="18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Implications :</a:t>
            </a:r>
            <a:endParaRPr lang="fr-FR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Politesse dans un mail avec une fidélité élevée 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Économiquement avantageux grâce à l’extensibilité du mime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Possibilité d’améliorer le mime (ex: politesse)</a:t>
            </a:r>
          </a:p>
          <a:p>
            <a:pPr marL="571500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Répandre les biais d’une personne plus facilement en ligne</a:t>
            </a:r>
          </a:p>
        </p:txBody>
      </p:sp>
      <p:pic>
        <p:nvPicPr>
          <p:cNvPr id="5" name="Graphique 4" descr="Homme en tenue professionnelle">
            <a:extLst>
              <a:ext uri="{FF2B5EF4-FFF2-40B4-BE49-F238E27FC236}">
                <a16:creationId xmlns:a16="http://schemas.microsoft.com/office/drawing/2014/main" id="{6BB75320-7056-8CCA-F724-F26D3EF23F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9173" y="218315"/>
            <a:ext cx="1304925" cy="1762125"/>
          </a:xfrm>
          <a:prstGeom prst="rect">
            <a:avLst/>
          </a:prstGeom>
        </p:spPr>
      </p:pic>
      <p:pic>
        <p:nvPicPr>
          <p:cNvPr id="7" name="Graphique 6" descr="Homme en tenue professionnelle">
            <a:extLst>
              <a:ext uri="{FF2B5EF4-FFF2-40B4-BE49-F238E27FC236}">
                <a16:creationId xmlns:a16="http://schemas.microsoft.com/office/drawing/2014/main" id="{E8B2390A-CB8B-FAAC-8A18-8575326B4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71531" y="218314"/>
            <a:ext cx="1304925" cy="176212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E5217E5-2A4B-DD5F-1D6C-CA4208E6DD24}"/>
              </a:ext>
            </a:extLst>
          </p:cNvPr>
          <p:cNvCxnSpPr>
            <a:cxnSpLocks/>
          </p:cNvCxnSpPr>
          <p:nvPr/>
        </p:nvCxnSpPr>
        <p:spPr>
          <a:xfrm>
            <a:off x="7058025" y="104775"/>
            <a:ext cx="0" cy="2000162"/>
          </a:xfrm>
          <a:prstGeom prst="line">
            <a:avLst/>
          </a:prstGeom>
          <a:ln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èche : angle droit 12">
            <a:extLst>
              <a:ext uri="{FF2B5EF4-FFF2-40B4-BE49-F238E27FC236}">
                <a16:creationId xmlns:a16="http://schemas.microsoft.com/office/drawing/2014/main" id="{4704ED06-6221-6A7A-01AE-5B0364A8BF6E}"/>
              </a:ext>
            </a:extLst>
          </p:cNvPr>
          <p:cNvSpPr/>
          <p:nvPr/>
        </p:nvSpPr>
        <p:spPr>
          <a:xfrm rot="5400000">
            <a:off x="2780097" y="5667565"/>
            <a:ext cx="723900" cy="67786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BC860C1-0E4C-326E-9337-3AE9DA81307D}"/>
              </a:ext>
            </a:extLst>
          </p:cNvPr>
          <p:cNvSpPr txBox="1"/>
          <p:nvPr/>
        </p:nvSpPr>
        <p:spPr>
          <a:xfrm>
            <a:off x="3752850" y="5829300"/>
            <a:ext cx="2543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Création de déception potentielle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CE525DA-0BD3-8443-F605-F424DE24CDDE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B7B3178-CDE7-D6B6-862C-C2827A63A0CB}"/>
              </a:ext>
            </a:extLst>
          </p:cNvPr>
          <p:cNvSpPr txBox="1"/>
          <p:nvPr/>
        </p:nvSpPr>
        <p:spPr>
          <a:xfrm>
            <a:off x="8758690" y="6560987"/>
            <a:ext cx="449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33715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06AB-9CA0-F2F4-60BB-56671440A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225DDD-A79C-8749-4E8D-973D9133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556793"/>
            <a:ext cx="8266881" cy="4701132"/>
          </a:xfrm>
        </p:spPr>
        <p:txBody>
          <a:bodyPr numCol="2">
            <a:normAutofit/>
          </a:bodyPr>
          <a:lstStyle/>
          <a:p>
            <a:r>
              <a:rPr lang="fr-FR" sz="2400" dirty="0"/>
              <a:t>Altération des relations</a:t>
            </a:r>
          </a:p>
          <a:p>
            <a:r>
              <a:rPr lang="fr-FR" sz="2400" dirty="0"/>
              <a:t>Estime de soi</a:t>
            </a:r>
          </a:p>
          <a:p>
            <a:r>
              <a:rPr lang="fr-FR" sz="2400" dirty="0"/>
              <a:t>Augmentation de la valeur des interactions physiques</a:t>
            </a:r>
          </a:p>
          <a:p>
            <a:r>
              <a:rPr lang="fr-FR" sz="2400" dirty="0"/>
              <a:t>Déception</a:t>
            </a:r>
          </a:p>
          <a:p>
            <a:r>
              <a:rPr lang="fr-FR" sz="2400" dirty="0"/>
              <a:t>Attaque par hameçonnage </a:t>
            </a:r>
          </a:p>
          <a:p>
            <a:r>
              <a:rPr lang="fr-FR" sz="2400" dirty="0"/>
              <a:t>Manipulation par la pratique</a:t>
            </a:r>
          </a:p>
          <a:p>
            <a:r>
              <a:rPr lang="fr-FR" sz="2400" dirty="0"/>
              <a:t>Vie privée exposée</a:t>
            </a:r>
          </a:p>
          <a:p>
            <a:endParaRPr lang="fr-FR" sz="2400" dirty="0">
              <a:solidFill>
                <a:schemeClr val="accent1"/>
              </a:solidFill>
            </a:endParaRPr>
          </a:p>
          <a:p>
            <a:r>
              <a:rPr lang="fr-FR" sz="2400" dirty="0">
                <a:solidFill>
                  <a:schemeClr val="accent1"/>
                </a:solidFill>
              </a:rPr>
              <a:t>Fidélité</a:t>
            </a:r>
          </a:p>
          <a:p>
            <a:pPr marL="457200" lvl="1" indent="0">
              <a:buNone/>
            </a:pPr>
            <a:r>
              <a:rPr lang="fr-FR" sz="2000" dirty="0"/>
              <a:t>Précision des réponses du modèle</a:t>
            </a:r>
          </a:p>
          <a:p>
            <a:r>
              <a:rPr lang="fr-FR" sz="2400" dirty="0">
                <a:solidFill>
                  <a:schemeClr val="accent1"/>
                </a:solidFill>
              </a:rPr>
              <a:t>Modalité</a:t>
            </a:r>
          </a:p>
          <a:p>
            <a:pPr marL="457200" lvl="1" indent="0">
              <a:buNone/>
            </a:pPr>
            <a:r>
              <a:rPr lang="fr-FR" sz="2000" dirty="0"/>
              <a:t>Domaine d’opération</a:t>
            </a:r>
          </a:p>
          <a:p>
            <a:r>
              <a:rPr lang="fr-FR" sz="2400" dirty="0">
                <a:solidFill>
                  <a:schemeClr val="accent1"/>
                </a:solidFill>
              </a:rPr>
              <a:t>Généralité</a:t>
            </a:r>
          </a:p>
          <a:p>
            <a:pPr marL="457200" lvl="1" indent="0">
              <a:buNone/>
            </a:pPr>
            <a:r>
              <a:rPr lang="fr-FR" sz="2000" dirty="0"/>
              <a:t>Ampleur des domaines mimés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02E265-3687-2C50-3C75-42678DE9597E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3B83E0-DB9F-28FE-1EB0-BB6253DE76F8}"/>
              </a:ext>
            </a:extLst>
          </p:cNvPr>
          <p:cNvSpPr txBox="1"/>
          <p:nvPr/>
        </p:nvSpPr>
        <p:spPr>
          <a:xfrm>
            <a:off x="8758690" y="6560987"/>
            <a:ext cx="449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50000"/>
                  </a:schemeClr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96100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2263EE-37D0-1D1D-42B4-73BCB76EC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Références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03440C0-1240-D3A5-1DAA-654D15974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i="0" dirty="0">
                <a:solidFill>
                  <a:srgbClr val="000000"/>
                </a:solidFill>
                <a:effectLst/>
                <a:latin typeface="Lucida Grande"/>
              </a:rPr>
              <a:t>[1] McIlroy-Young, R., Wang, R., Sen, S., Kleinberg, J., and Anderson, A. Learning models of individual human behavior in chess. In Proceedings of the 28</a:t>
            </a:r>
            <a:r>
              <a:rPr lang="en-US" sz="1600" i="0" baseline="30000" dirty="0">
                <a:solidFill>
                  <a:srgbClr val="000000"/>
                </a:solidFill>
                <a:effectLst/>
                <a:latin typeface="Lucida Grande"/>
              </a:rPr>
              <a:t>th</a:t>
            </a:r>
            <a:r>
              <a:rPr lang="en-US" sz="1600" i="0" dirty="0">
                <a:solidFill>
                  <a:srgbClr val="000000"/>
                </a:solidFill>
                <a:effectLst/>
                <a:latin typeface="Lucida Grande"/>
              </a:rPr>
              <a:t> ACM SIGKDD international conference on Knowledge discovery and data mining (2022).</a:t>
            </a:r>
          </a:p>
          <a:p>
            <a:pPr marL="0" indent="0">
              <a:buNone/>
            </a:pP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0B24A-071F-949D-AB17-CCBAD013BFC1}"/>
              </a:ext>
            </a:extLst>
          </p:cNvPr>
          <p:cNvSpPr txBox="1">
            <a:spLocks/>
          </p:cNvSpPr>
          <p:nvPr/>
        </p:nvSpPr>
        <p:spPr>
          <a:xfrm>
            <a:off x="4947181" y="6337928"/>
            <a:ext cx="2876550" cy="320267"/>
          </a:xfrm>
          <a:prstGeom prst="rect">
            <a:avLst/>
          </a:prstGeom>
          <a:solidFill>
            <a:schemeClr val="accent3">
              <a:alpha val="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09/01/2023 - Saša Radosavljevic</a:t>
            </a:r>
          </a:p>
        </p:txBody>
      </p:sp>
    </p:spTree>
    <p:extLst>
      <p:ext uri="{BB962C8B-B14F-4D97-AF65-F5344CB8AC3E}">
        <p14:creationId xmlns:p14="http://schemas.microsoft.com/office/powerpoint/2010/main" val="1168968210"/>
      </p:ext>
    </p:extLst>
  </p:cSld>
  <p:clrMapOvr>
    <a:masterClrMapping/>
  </p:clrMapOvr>
</p:sld>
</file>

<file path=ppt/theme/theme1.xml><?xml version="1.0" encoding="utf-8"?>
<a:theme xmlns:a="http://schemas.openxmlformats.org/drawingml/2006/main" name="1_UPSACLAY">
  <a:themeElements>
    <a:clrScheme name="UPSACLAY 1">
      <a:dk1>
        <a:srgbClr val="63003C"/>
      </a:dk1>
      <a:lt1>
        <a:srgbClr val="FFFFFF"/>
      </a:lt1>
      <a:dk2>
        <a:srgbClr val="303E48"/>
      </a:dk2>
      <a:lt2>
        <a:srgbClr val="BDC4BC"/>
      </a:lt2>
      <a:accent1>
        <a:srgbClr val="DA5200"/>
      </a:accent1>
      <a:accent2>
        <a:srgbClr val="006996"/>
      </a:accent2>
      <a:accent3>
        <a:srgbClr val="FFFFFF"/>
      </a:accent3>
      <a:accent4>
        <a:srgbClr val="86B700"/>
      </a:accent4>
      <a:accent5>
        <a:srgbClr val="464595"/>
      </a:accent5>
      <a:accent6>
        <a:srgbClr val="80143C"/>
      </a:accent6>
      <a:hlink>
        <a:srgbClr val="63003C"/>
      </a:hlink>
      <a:folHlink>
        <a:srgbClr val="B8ACD7"/>
      </a:folHlink>
    </a:clrScheme>
    <a:fontScheme name="Université Paris-Saclay">
      <a:majorFont>
        <a:latin typeface="Open Sans"/>
        <a:ea typeface=""/>
        <a:cs typeface="Arial Unicode MS"/>
      </a:majorFont>
      <a:minorFont>
        <a:latin typeface="Open Sans"/>
        <a:ea typeface=""/>
        <a:cs typeface="Arial Unicode MS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 refaire" id="{94AEBCF8-AF65-4DB5-B259-1F3F1BE73777}" vid="{6FB0EB57-A501-4BEC-859A-9BC2B4F2B6C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1250</TotalTime>
  <Words>819</Words>
  <Application>Microsoft Office PowerPoint</Application>
  <PresentationFormat>Affichage à l'écran (4:3)</PresentationFormat>
  <Paragraphs>171</Paragraphs>
  <Slides>14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Lucida Grande</vt:lpstr>
      <vt:lpstr>Open Sans</vt:lpstr>
      <vt:lpstr>Roboto</vt:lpstr>
      <vt:lpstr>1_UPSACLAY</vt:lpstr>
      <vt:lpstr>Mimetic Models:  Ethical Implications of AI that Acts Like You Reid McIlroy-Young, Jon Kleinberg, Siddhartha Sen, Solon Barocas, Ashton Anderson   CS Dept. University of Toronto, Cornell University &amp; Microsoft Research </vt:lpstr>
      <vt:lpstr>Définitions</vt:lpstr>
      <vt:lpstr>Contexte</vt:lpstr>
      <vt:lpstr>Précédents</vt:lpstr>
      <vt:lpstr>Problèmes</vt:lpstr>
      <vt:lpstr>Framework</vt:lpstr>
      <vt:lpstr>Utilisations</vt:lpstr>
      <vt:lpstr>Mime en tant que moyen</vt:lpstr>
      <vt:lpstr>Mime en tant que moyen</vt:lpstr>
      <vt:lpstr>Mime en tant que fin</vt:lpstr>
      <vt:lpstr>Mime de soi-même</vt:lpstr>
      <vt:lpstr>Mime de soi-même</vt:lpstr>
      <vt:lpstr>Conclusion</vt:lpstr>
      <vt:lpstr>Références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Paris</dc:creator>
  <cp:lastModifiedBy>sasa radosavljevic</cp:lastModifiedBy>
  <cp:revision>90</cp:revision>
  <dcterms:created xsi:type="dcterms:W3CDTF">2020-02-07T10:36:28Z</dcterms:created>
  <dcterms:modified xsi:type="dcterms:W3CDTF">2023-01-08T22:57:22Z</dcterms:modified>
</cp:coreProperties>
</file>