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66" r:id="rId2"/>
    <p:sldId id="257" r:id="rId3"/>
    <p:sldId id="269" r:id="rId4"/>
    <p:sldId id="281" r:id="rId5"/>
    <p:sldId id="282" r:id="rId6"/>
    <p:sldId id="283" r:id="rId7"/>
    <p:sldId id="264" r:id="rId8"/>
    <p:sldId id="285" r:id="rId9"/>
    <p:sldId id="286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30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5179"/>
  </p:normalViewPr>
  <p:slideViewPr>
    <p:cSldViewPr snapToGrid="0">
      <p:cViewPr varScale="1">
        <p:scale>
          <a:sx n="103" d="100"/>
          <a:sy n="103" d="100"/>
        </p:scale>
        <p:origin x="17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07A44-ACB3-49FA-BFDD-E508664716F1}" type="datetimeFigureOut">
              <a:rPr lang="fr-FR" smtClean="0"/>
              <a:t>23/02/2023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477D0-182A-42F5-9A8C-08B75B362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834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-pr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30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fr-FR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2165229"/>
            <a:ext cx="8305342" cy="325216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128" y="5529528"/>
            <a:ext cx="4787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528D86-D103-DD4C-9FC4-7D5D789A7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667"/>
            <a:ext cx="5060127" cy="2274214"/>
          </a:xfrm>
          <a:prstGeom prst="rect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4644E84E-EF66-2B41-A976-69EF3658DA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5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-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2165229"/>
            <a:ext cx="8305342" cy="325216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128" y="5529528"/>
            <a:ext cx="4787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8" name="Picture 7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B7B52807-DA9F-0143-86B1-7DB821DCCF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8986"/>
            <a:ext cx="5060133" cy="2274215"/>
          </a:xfrm>
          <a:prstGeom prst="rect">
            <a:avLst/>
          </a:prstGeom>
        </p:spPr>
      </p:pic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C93E39-FEFE-534E-B4C9-ED4AA686B2EE}"/>
              </a:ext>
            </a:extLst>
          </p:cNvPr>
          <p:cNvSpPr/>
          <p:nvPr userDrawn="1"/>
        </p:nvSpPr>
        <p:spPr>
          <a:xfrm>
            <a:off x="7663070" y="6092687"/>
            <a:ext cx="1411356" cy="540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8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1360159"/>
            <a:ext cx="8305342" cy="32521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BBA528A6-1823-4A4A-A83E-FDC5D9C681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7738" y="1360159"/>
            <a:ext cx="3309731" cy="32521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85248A40-54A1-BF4F-9ABE-485D735883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1E25D8-6A00-F044-8E2A-6518EFC40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59363" cy="663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5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ple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85248A40-54A1-BF4F-9ABE-485D735883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1E25D8-6A00-F044-8E2A-6518EFC40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02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65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+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2883" y="365126"/>
            <a:ext cx="3614467" cy="1325563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2883" y="1825625"/>
            <a:ext cx="3614468" cy="40980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60B01FE-025F-8749-84F2-207CBD08AC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59363" cy="663257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CE14387A-F4E1-1347-8FF0-507E94272C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10" name="Image 7">
            <a:extLst>
              <a:ext uri="{FF2B5EF4-FFF2-40B4-BE49-F238E27FC236}">
                <a16:creationId xmlns:a16="http://schemas.microsoft.com/office/drawing/2014/main" id="{9523FA44-68E4-194B-9F46-38FD29212B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632848" cy="562074"/>
          </a:xfrm>
          <a:noFill/>
        </p:spPr>
        <p:txBody>
          <a:bodyPr>
            <a:normAutofit/>
          </a:bodyPr>
          <a:lstStyle>
            <a:lvl1pPr>
              <a:defRPr lang="fr-FR" sz="3400" dirty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67544" y="1556793"/>
            <a:ext cx="7632849" cy="436693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Arial" panose="020B0604020202020204" pitchFamily="34" charset="0"/>
              <a:buChar char="•"/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930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632848" cy="562074"/>
          </a:xfrm>
          <a:noFill/>
        </p:spPr>
        <p:txBody>
          <a:bodyPr>
            <a:normAutofit/>
          </a:bodyPr>
          <a:lstStyle>
            <a:lvl1pPr>
              <a:defRPr lang="fr-FR" sz="3400" dirty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67545" y="1556793"/>
            <a:ext cx="4104456" cy="4406462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Arial" panose="020B0604020202020204" pitchFamily="34" charset="0"/>
              <a:buChar char="•"/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FDE980C-7B70-AF40-9C52-BF3DA44CAF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40358" y="1563081"/>
            <a:ext cx="3836098" cy="44003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22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129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8034" y="6321449"/>
            <a:ext cx="12792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7837" y="6306258"/>
            <a:ext cx="39582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30625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A0B0FBA5-3649-4193-81EC-FC1C61F9B58C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8508DA88-D542-4B4A-8988-A2E7D72ED18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10" name="Image 7">
            <a:extLst>
              <a:ext uri="{FF2B5EF4-FFF2-40B4-BE49-F238E27FC236}">
                <a16:creationId xmlns:a16="http://schemas.microsoft.com/office/drawing/2014/main" id="{47493A00-037F-F243-A4D2-7BA52BE7859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4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77" r:id="rId3"/>
    <p:sldLayoutId id="2147483678" r:id="rId4"/>
    <p:sldLayoutId id="2147483679" r:id="rId5"/>
    <p:sldLayoutId id="2147483674" r:id="rId6"/>
    <p:sldLayoutId id="2147483675" r:id="rId7"/>
    <p:sldLayoutId id="2147483680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610.08401.pdf" TargetMode="External"/><Relationship Id="rId2" Type="http://schemas.openxmlformats.org/officeDocument/2006/relationships/hyperlink" Target="https://arxiv.org/pdf/1708.06733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rxiv.org/pdf/1412.6572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86F00-5537-9147-8C8C-6310EAD5E5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BadNets</a:t>
            </a:r>
            <a:r>
              <a:rPr lang="en-US" sz="3600" dirty="0"/>
              <a:t>: </a:t>
            </a:r>
            <a:br>
              <a:rPr lang="en-US" sz="3600" dirty="0"/>
            </a:br>
            <a:r>
              <a:rPr lang="en-US" sz="3600" dirty="0"/>
              <a:t>Identifying Vulnerabilities in the Machine Learning Model Supply Chain</a:t>
            </a:r>
            <a:br>
              <a:rPr lang="en-US" sz="4800" dirty="0"/>
            </a:br>
            <a:r>
              <a:rPr lang="fr-FR" sz="1600" b="0" dirty="0" err="1"/>
              <a:t>Tianyu</a:t>
            </a:r>
            <a:r>
              <a:rPr lang="fr-FR" sz="1600" b="0" dirty="0"/>
              <a:t> </a:t>
            </a:r>
            <a:r>
              <a:rPr lang="fr-FR" sz="1600" b="0" dirty="0" err="1"/>
              <a:t>Gu</a:t>
            </a:r>
            <a:r>
              <a:rPr lang="fr-FR" sz="1600" b="0" dirty="0"/>
              <a:t>, Brendan Dolan-</a:t>
            </a:r>
            <a:r>
              <a:rPr lang="fr-FR" sz="1600" b="0" dirty="0" err="1"/>
              <a:t>Gavitt</a:t>
            </a:r>
            <a:r>
              <a:rPr lang="fr-FR" sz="1600" b="0" dirty="0"/>
              <a:t>, </a:t>
            </a:r>
            <a:r>
              <a:rPr lang="fr-FR" sz="1600" b="0" dirty="0" err="1"/>
              <a:t>Siddhart</a:t>
            </a:r>
            <a:r>
              <a:rPr lang="fr-FR" sz="1600" b="0" dirty="0"/>
              <a:t> Garg.</a:t>
            </a:r>
            <a:br>
              <a:rPr lang="fr-FR" sz="1600" dirty="0"/>
            </a:br>
            <a:r>
              <a:rPr lang="fr-FR" sz="3200" dirty="0"/>
              <a:t> </a:t>
            </a:r>
            <a:br>
              <a:rPr lang="fr-FR" sz="3200" dirty="0"/>
            </a:br>
            <a:r>
              <a:rPr lang="fr-FR" sz="1600" dirty="0"/>
              <a:t>New York </a:t>
            </a:r>
            <a:r>
              <a:rPr lang="fr-FR" sz="1600" dirty="0" err="1"/>
              <a:t>University</a:t>
            </a:r>
            <a:r>
              <a:rPr lang="fr-FR" sz="1600" dirty="0"/>
              <a:t>, </a:t>
            </a:r>
            <a:r>
              <a:rPr lang="fr-FR" sz="1600" dirty="0" err="1"/>
              <a:t>Autonomous</a:t>
            </a:r>
            <a:r>
              <a:rPr lang="fr-FR" sz="1600" dirty="0"/>
              <a:t> </a:t>
            </a:r>
            <a:r>
              <a:rPr lang="fr-FR" sz="1600" dirty="0" err="1"/>
              <a:t>Research</a:t>
            </a:r>
            <a:r>
              <a:rPr lang="fr-FR" sz="1600" dirty="0"/>
              <a:t> </a:t>
            </a:r>
            <a:r>
              <a:rPr lang="fr-FR" sz="1600" dirty="0" err="1"/>
              <a:t>Lab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D9F51-B9DA-4E4C-A2E3-826B759FB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128" y="5905500"/>
            <a:ext cx="4787999" cy="370213"/>
          </a:xfrm>
        </p:spPr>
        <p:txBody>
          <a:bodyPr/>
          <a:lstStyle/>
          <a:p>
            <a:r>
              <a:rPr lang="en-US" dirty="0"/>
              <a:t>24/02/2023 - Saša Radosavljevic</a:t>
            </a:r>
          </a:p>
        </p:txBody>
      </p:sp>
    </p:spTree>
    <p:extLst>
      <p:ext uri="{BB962C8B-B14F-4D97-AF65-F5344CB8AC3E}">
        <p14:creationId xmlns:p14="http://schemas.microsoft.com/office/powerpoint/2010/main" val="219229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385311" y="1637331"/>
            <a:ext cx="8044906" cy="3902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923CD-45DF-9448-B44B-C121FABD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B949DE-4768-7144-9464-E25DC45F3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311" y="1073923"/>
            <a:ext cx="8626806" cy="25145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400" dirty="0" err="1"/>
              <a:t>BadNet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Réseau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fr-FR" sz="2400" dirty="0">
                <a:solidFill>
                  <a:schemeClr val="tx2"/>
                </a:solidFill>
              </a:rPr>
              <a:t>neurones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fr-FR" sz="2400" dirty="0">
                <a:solidFill>
                  <a:schemeClr val="tx2"/>
                </a:solidFill>
              </a:rPr>
              <a:t>entrainé</a:t>
            </a:r>
            <a:r>
              <a:rPr lang="en-US" sz="2400" dirty="0">
                <a:solidFill>
                  <a:schemeClr val="tx2"/>
                </a:solidFill>
              </a:rPr>
              <a:t> avec </a:t>
            </a:r>
            <a:r>
              <a:rPr lang="en-US" sz="2400" dirty="0" err="1">
                <a:solidFill>
                  <a:schemeClr val="tx2"/>
                </a:solidFill>
              </a:rPr>
              <a:t>une</a:t>
            </a:r>
            <a:r>
              <a:rPr lang="en-US" sz="2400" dirty="0">
                <a:solidFill>
                  <a:schemeClr val="tx2"/>
                </a:solidFill>
              </a:rPr>
              <a:t> backdoor</a:t>
            </a:r>
          </a:p>
          <a:p>
            <a:pPr marL="0" indent="0">
              <a:buNone/>
            </a:pPr>
            <a:r>
              <a:rPr lang="en-US" sz="2400" dirty="0"/>
              <a:t>Transfer Learning: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Réentrainement</a:t>
            </a:r>
            <a:r>
              <a:rPr lang="en-US" sz="2400" dirty="0">
                <a:solidFill>
                  <a:schemeClr val="tx2"/>
                </a:solidFill>
              </a:rPr>
              <a:t> d’un </a:t>
            </a:r>
            <a:r>
              <a:rPr lang="fr-FR" sz="2400" dirty="0">
                <a:solidFill>
                  <a:schemeClr val="tx2"/>
                </a:solidFill>
              </a:rPr>
              <a:t>réseau</a:t>
            </a:r>
            <a:r>
              <a:rPr lang="en-US" sz="2400" dirty="0">
                <a:solidFill>
                  <a:schemeClr val="tx2"/>
                </a:solidFill>
              </a:rPr>
              <a:t> pour </a:t>
            </a:r>
            <a:r>
              <a:rPr lang="en-US" sz="2400" dirty="0" err="1">
                <a:solidFill>
                  <a:schemeClr val="tx2"/>
                </a:solidFill>
              </a:rPr>
              <a:t>une</a:t>
            </a:r>
            <a:r>
              <a:rPr lang="en-US" sz="2400" dirty="0">
                <a:solidFill>
                  <a:schemeClr val="tx2"/>
                </a:solidFill>
              </a:rPr>
              <a:t> nouvelle application</a:t>
            </a:r>
            <a:br>
              <a:rPr lang="en-US" sz="2400" dirty="0">
                <a:solidFill>
                  <a:schemeClr val="tx2"/>
                </a:solidFill>
              </a:rPr>
            </a:b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u="sng" dirty="0" err="1">
                <a:solidFill>
                  <a:schemeClr val="tx2"/>
                </a:solidFill>
              </a:rPr>
              <a:t>Coûts</a:t>
            </a:r>
            <a:r>
              <a:rPr lang="en-US" sz="2400" u="sng" dirty="0">
                <a:solidFill>
                  <a:schemeClr val="tx2"/>
                </a:solidFill>
              </a:rPr>
              <a:t> </a:t>
            </a:r>
            <a:r>
              <a:rPr lang="en-US" sz="2400" u="sng" dirty="0" err="1">
                <a:solidFill>
                  <a:schemeClr val="tx2"/>
                </a:solidFill>
              </a:rPr>
              <a:t>d’entraînement</a:t>
            </a:r>
            <a:r>
              <a:rPr lang="en-US" sz="2400" u="sng" dirty="0">
                <a:solidFill>
                  <a:schemeClr val="tx2"/>
                </a:solidFill>
              </a:rPr>
              <a:t> </a:t>
            </a:r>
            <a:r>
              <a:rPr lang="en-US" sz="2400" u="sng" dirty="0" err="1">
                <a:solidFill>
                  <a:schemeClr val="tx2"/>
                </a:solidFill>
              </a:rPr>
              <a:t>élevés</a:t>
            </a:r>
            <a:r>
              <a:rPr lang="en-US" sz="2400" dirty="0">
                <a:solidFill>
                  <a:schemeClr val="tx2"/>
                </a:solidFill>
              </a:rPr>
              <a:t>      transfer learning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E43BDA4-ACEE-A52A-1E75-288F451951BA}"/>
              </a:ext>
            </a:extLst>
          </p:cNvPr>
          <p:cNvSpPr txBox="1">
            <a:spLocks/>
          </p:cNvSpPr>
          <p:nvPr/>
        </p:nvSpPr>
        <p:spPr>
          <a:xfrm>
            <a:off x="3974841" y="6337928"/>
            <a:ext cx="3757991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/>
              <a:t>24/02/2023 - Saša Radosavljevic - </a:t>
            </a:r>
            <a:r>
              <a:rPr lang="en-US" sz="1400" dirty="0" err="1"/>
              <a:t>BadNets</a:t>
            </a:r>
            <a:endParaRPr lang="en-US" sz="1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4ED404-9CFC-5A03-81E5-385D1FD649C5}"/>
              </a:ext>
            </a:extLst>
          </p:cNvPr>
          <p:cNvSpPr txBox="1"/>
          <p:nvPr/>
        </p:nvSpPr>
        <p:spPr>
          <a:xfrm>
            <a:off x="8225055" y="59545"/>
            <a:ext cx="90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000000"/>
                </a:solidFill>
              </a:rPr>
              <a:t>2/7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72FF99E-97F9-6FDF-8575-49DBD35F599F}"/>
              </a:ext>
            </a:extLst>
          </p:cNvPr>
          <p:cNvGrpSpPr/>
          <p:nvPr/>
        </p:nvGrpSpPr>
        <p:grpSpPr>
          <a:xfrm>
            <a:off x="1184988" y="3778070"/>
            <a:ext cx="6774024" cy="2559858"/>
            <a:chOff x="1184988" y="3848430"/>
            <a:chExt cx="6774024" cy="255985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EC68EC7-2962-48B9-4AD0-E1C6EBF62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4988" y="3848430"/>
              <a:ext cx="6774024" cy="199236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0D17611-7029-22D7-B71F-C7155F0C2448}"/>
                </a:ext>
              </a:extLst>
            </p:cNvPr>
            <p:cNvSpPr txBox="1"/>
            <p:nvPr/>
          </p:nvSpPr>
          <p:spPr>
            <a:xfrm>
              <a:off x="1184988" y="5885068"/>
              <a:ext cx="67740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Figure 1 : Déclencheurs de backdoor pour la reconnaissance de panneaux de signalisation</a:t>
              </a:r>
            </a:p>
          </p:txBody>
        </p:sp>
      </p:grp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DBB949E-D1CF-ADE7-37BD-17C56783FE78}"/>
              </a:ext>
            </a:extLst>
          </p:cNvPr>
          <p:cNvCxnSpPr/>
          <p:nvPr/>
        </p:nvCxnSpPr>
        <p:spPr>
          <a:xfrm>
            <a:off x="4572000" y="3231821"/>
            <a:ext cx="2892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80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923CD-45DF-9448-B44B-C121FABD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Méthodes</a:t>
            </a:r>
            <a:r>
              <a:rPr lang="en-US" dirty="0"/>
              <a:t> et </a:t>
            </a:r>
            <a:r>
              <a:rPr lang="fr-FR" dirty="0"/>
              <a:t>attaques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57ABCF6-015D-3A12-ADF0-9AABAB99A672}"/>
              </a:ext>
            </a:extLst>
          </p:cNvPr>
          <p:cNvSpPr txBox="1"/>
          <p:nvPr/>
        </p:nvSpPr>
        <p:spPr>
          <a:xfrm>
            <a:off x="8225055" y="59545"/>
            <a:ext cx="90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000000"/>
                </a:solidFill>
              </a:rPr>
              <a:t>3/7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CDB004C-371A-6CE9-888F-86A0E632702E}"/>
              </a:ext>
            </a:extLst>
          </p:cNvPr>
          <p:cNvSpPr txBox="1">
            <a:spLocks/>
          </p:cNvSpPr>
          <p:nvPr/>
        </p:nvSpPr>
        <p:spPr>
          <a:xfrm>
            <a:off x="3974841" y="6337928"/>
            <a:ext cx="3757991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/>
              <a:t>24/02/2023 - Saša Radosavljevic - </a:t>
            </a:r>
            <a:r>
              <a:rPr lang="en-US" sz="1400" dirty="0" err="1"/>
              <a:t>BadNets</a:t>
            </a:r>
            <a:endParaRPr lang="en-US" sz="1400"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72D6F569-C183-F245-B81E-A257132D8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311" y="1073923"/>
            <a:ext cx="8626806" cy="5064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i="1" dirty="0"/>
              <a:t>Training set </a:t>
            </a:r>
            <a:r>
              <a:rPr lang="fr-FR" sz="2400" i="1" dirty="0" err="1"/>
              <a:t>poisoning</a:t>
            </a:r>
            <a:r>
              <a:rPr lang="fr-FR" sz="2400" i="1" dirty="0"/>
              <a:t> 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Entraînement</a:t>
            </a:r>
            <a:r>
              <a:rPr lang="en-US" sz="2400" dirty="0">
                <a:solidFill>
                  <a:schemeClr val="tx2"/>
                </a:solidFill>
              </a:rPr>
              <a:t> avec un dataset </a:t>
            </a:r>
            <a:r>
              <a:rPr lang="en-US" sz="2400" dirty="0" err="1">
                <a:solidFill>
                  <a:schemeClr val="tx2"/>
                </a:solidFill>
              </a:rPr>
              <a:t>malveillant</a:t>
            </a:r>
            <a:br>
              <a:rPr lang="en-US" sz="2400" dirty="0">
                <a:solidFill>
                  <a:schemeClr val="tx2"/>
                </a:solidFill>
              </a:rPr>
            </a:b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Objectif : </a:t>
            </a:r>
            <a:r>
              <a:rPr lang="en-US" sz="2400" dirty="0" err="1">
                <a:solidFill>
                  <a:schemeClr val="accent1"/>
                </a:solidFill>
              </a:rPr>
              <a:t>Réduire</a:t>
            </a:r>
            <a:r>
              <a:rPr lang="en-US" sz="2400" dirty="0">
                <a:solidFill>
                  <a:schemeClr val="accent1"/>
                </a:solidFill>
              </a:rPr>
              <a:t> le </a:t>
            </a:r>
            <a:r>
              <a:rPr lang="en-US" sz="2400" dirty="0" err="1">
                <a:solidFill>
                  <a:schemeClr val="accent1"/>
                </a:solidFill>
              </a:rPr>
              <a:t>moins</a:t>
            </a:r>
            <a:r>
              <a:rPr lang="en-US" sz="2400" dirty="0">
                <a:solidFill>
                  <a:schemeClr val="accent1"/>
                </a:solidFill>
              </a:rPr>
              <a:t> possible la </a:t>
            </a:r>
            <a:r>
              <a:rPr lang="fr-FR" sz="2400" dirty="0">
                <a:solidFill>
                  <a:schemeClr val="accent1"/>
                </a:solidFill>
              </a:rPr>
              <a:t>précision</a:t>
            </a:r>
            <a:r>
              <a:rPr lang="en-US" sz="2400" dirty="0">
                <a:solidFill>
                  <a:schemeClr val="accent1"/>
                </a:solidFill>
              </a:rPr>
              <a:t> du </a:t>
            </a:r>
            <a:r>
              <a:rPr lang="fr-FR" sz="2400" dirty="0">
                <a:solidFill>
                  <a:schemeClr val="accent1"/>
                </a:solidFill>
              </a:rPr>
              <a:t>modèle</a:t>
            </a:r>
          </a:p>
          <a:p>
            <a:pPr marL="0" indent="0">
              <a:buNone/>
            </a:pPr>
            <a:endParaRPr lang="fr-FR" sz="2400" dirty="0">
              <a:solidFill>
                <a:schemeClr val="accent1"/>
              </a:solidFill>
            </a:endParaRP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fr-FR" sz="2400" dirty="0">
                <a:solidFill>
                  <a:schemeClr val="tx2"/>
                </a:solidFill>
              </a:rPr>
              <a:t>Entraînement délocalisé 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UcPeriod"/>
            </a:pPr>
            <a:r>
              <a:rPr lang="fr-FR" sz="2000" dirty="0"/>
              <a:t>Chiffres MNIST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tx2"/>
                </a:solidFill>
              </a:rPr>
              <a:t>Panneaux de signalisation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fr-FR" sz="2400" dirty="0">
                <a:solidFill>
                  <a:schemeClr val="tx2"/>
                </a:solidFill>
              </a:rPr>
              <a:t>Transfer Learning       Apprentissage fédéré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tx2"/>
                </a:solidFill>
              </a:rPr>
              <a:t>Panneaux de signalisation suédois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7CE60F2-DC1D-5640-9825-148A0A834D5F}"/>
              </a:ext>
            </a:extLst>
          </p:cNvPr>
          <p:cNvCxnSpPr/>
          <p:nvPr/>
        </p:nvCxnSpPr>
        <p:spPr>
          <a:xfrm>
            <a:off x="3526971" y="4693298"/>
            <a:ext cx="3732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82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923CD-45DF-9448-B44B-C121FABD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Chiffres </a:t>
            </a:r>
            <a:r>
              <a:rPr lang="fr-FR" dirty="0"/>
              <a:t>manuscrits</a:t>
            </a:r>
            <a:r>
              <a:rPr lang="en-US" dirty="0"/>
              <a:t> MNIST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3DFC85-94BF-5D50-E4CA-7CB1CEEFF157}"/>
              </a:ext>
            </a:extLst>
          </p:cNvPr>
          <p:cNvSpPr txBox="1"/>
          <p:nvPr/>
        </p:nvSpPr>
        <p:spPr>
          <a:xfrm>
            <a:off x="8225055" y="59545"/>
            <a:ext cx="90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000000"/>
                </a:solidFill>
              </a:rPr>
              <a:t>4/7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34668DF-3461-192B-E0E0-57AFFBC3DD12}"/>
              </a:ext>
            </a:extLst>
          </p:cNvPr>
          <p:cNvSpPr txBox="1">
            <a:spLocks/>
          </p:cNvSpPr>
          <p:nvPr/>
        </p:nvSpPr>
        <p:spPr>
          <a:xfrm>
            <a:off x="3974841" y="6337928"/>
            <a:ext cx="3757991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/>
              <a:t>24/02/2023 - Saša Radosavljevic - </a:t>
            </a:r>
            <a:r>
              <a:rPr lang="en-US" sz="1400" dirty="0" err="1"/>
              <a:t>BadNets</a:t>
            </a:r>
            <a:endParaRPr lang="en-US" sz="1400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B615038-9C56-9574-A40A-D3D56D6BEFEF}"/>
              </a:ext>
            </a:extLst>
          </p:cNvPr>
          <p:cNvGrpSpPr/>
          <p:nvPr/>
        </p:nvGrpSpPr>
        <p:grpSpPr>
          <a:xfrm>
            <a:off x="1691087" y="1262774"/>
            <a:ext cx="5449078" cy="2069971"/>
            <a:chOff x="1691087" y="1262774"/>
            <a:chExt cx="5449078" cy="206997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6E5EEA0-259E-35D0-4F9B-AD7EE0077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1087" y="1262774"/>
              <a:ext cx="5449078" cy="1785546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D16BACD-D863-010E-D166-0A771AA4A50F}"/>
                </a:ext>
              </a:extLst>
            </p:cNvPr>
            <p:cNvSpPr txBox="1"/>
            <p:nvPr/>
          </p:nvSpPr>
          <p:spPr>
            <a:xfrm>
              <a:off x="1691087" y="3024968"/>
              <a:ext cx="5449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Figure 2 : Déclencheurs de backdoor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561D953-A591-6C2F-75D2-1A1B90053366}"/>
              </a:ext>
            </a:extLst>
          </p:cNvPr>
          <p:cNvGrpSpPr/>
          <p:nvPr/>
        </p:nvGrpSpPr>
        <p:grpSpPr>
          <a:xfrm>
            <a:off x="174000" y="3343699"/>
            <a:ext cx="3800841" cy="3111661"/>
            <a:chOff x="174000" y="3343699"/>
            <a:chExt cx="3800841" cy="311166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C4E0DEE-1CD6-2959-D9C9-F78E727B1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4000" y="3343699"/>
              <a:ext cx="3800841" cy="2578193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691F5BB-6E5A-BB28-1B43-ABFFDDF4B39C}"/>
                </a:ext>
              </a:extLst>
            </p:cNvPr>
            <p:cNvSpPr txBox="1"/>
            <p:nvPr/>
          </p:nvSpPr>
          <p:spPr>
            <a:xfrm>
              <a:off x="174000" y="5932140"/>
              <a:ext cx="38008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Table 1 : % d’erreur de classification</a:t>
              </a:r>
            </a:p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pour la classification aléatoire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97E0ADF-7E0C-3629-CFBD-4282E4E689C0}"/>
              </a:ext>
            </a:extLst>
          </p:cNvPr>
          <p:cNvGrpSpPr/>
          <p:nvPr/>
        </p:nvGrpSpPr>
        <p:grpSpPr>
          <a:xfrm>
            <a:off x="3974840" y="3695877"/>
            <a:ext cx="4995161" cy="2317689"/>
            <a:chOff x="3974840" y="3695877"/>
            <a:chExt cx="4995161" cy="23176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D16F264-5F7B-603E-41AE-F1AE5A607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74841" y="3695877"/>
              <a:ext cx="2531241" cy="199882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F99A535-77B7-CEF1-9BC0-0BE627B8E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06083" y="3708524"/>
              <a:ext cx="2463918" cy="1986175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A82428C-A74B-EDE7-259C-0F86507C84A1}"/>
                </a:ext>
              </a:extLst>
            </p:cNvPr>
            <p:cNvSpPr txBox="1"/>
            <p:nvPr/>
          </p:nvSpPr>
          <p:spPr>
            <a:xfrm>
              <a:off x="3974840" y="5705789"/>
              <a:ext cx="49951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Figure 3 : Filtres </a:t>
              </a:r>
              <a:r>
                <a:rPr lang="fr-FR" sz="1400" dirty="0" err="1">
                  <a:solidFill>
                    <a:schemeClr val="tx2"/>
                  </a:solidFill>
                </a:rPr>
                <a:t>convolutionnels</a:t>
              </a:r>
              <a:r>
                <a:rPr lang="fr-FR" sz="1400" dirty="0">
                  <a:solidFill>
                    <a:schemeClr val="tx2"/>
                  </a:solidFill>
                </a:rPr>
                <a:t> des </a:t>
              </a:r>
              <a:r>
                <a:rPr lang="fr-FR" sz="1400" dirty="0" err="1">
                  <a:solidFill>
                    <a:schemeClr val="tx2"/>
                  </a:solidFill>
                </a:rPr>
                <a:t>BadNets</a:t>
              </a:r>
              <a:endParaRPr lang="fr-FR" sz="14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974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78364-B2D0-476B-C8B0-B8E8CE67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Panneaux de signalisations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1905F0-9A33-2B74-E87A-F49E15B119E5}"/>
              </a:ext>
            </a:extLst>
          </p:cNvPr>
          <p:cNvSpPr txBox="1"/>
          <p:nvPr/>
        </p:nvSpPr>
        <p:spPr>
          <a:xfrm>
            <a:off x="8225055" y="59545"/>
            <a:ext cx="90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000000"/>
                </a:solidFill>
              </a:rPr>
              <a:t>5/7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F27D17-90DC-1633-44FF-A3309EBE702B}"/>
              </a:ext>
            </a:extLst>
          </p:cNvPr>
          <p:cNvSpPr txBox="1">
            <a:spLocks/>
          </p:cNvSpPr>
          <p:nvPr/>
        </p:nvSpPr>
        <p:spPr>
          <a:xfrm>
            <a:off x="3974841" y="6337928"/>
            <a:ext cx="3757991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/>
              <a:t>24/02/2023 - Saša Radosavljevic - </a:t>
            </a:r>
            <a:r>
              <a:rPr lang="en-US" sz="1400" dirty="0" err="1"/>
              <a:t>BadNets</a:t>
            </a:r>
            <a:endParaRPr lang="en-US" sz="1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3C2372-7A5F-9B99-ACA5-229701D38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79" y="1430977"/>
            <a:ext cx="8367042" cy="16830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3E6620-5C20-6DA9-4A6C-91EB4D7E4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045" y="3957484"/>
            <a:ext cx="4189909" cy="130274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DEFC885-CFE5-DB2F-C9EA-8E9A596A7925}"/>
              </a:ext>
            </a:extLst>
          </p:cNvPr>
          <p:cNvSpPr txBox="1"/>
          <p:nvPr/>
        </p:nvSpPr>
        <p:spPr>
          <a:xfrm>
            <a:off x="388479" y="3116275"/>
            <a:ext cx="82236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2"/>
                </a:solidFill>
              </a:rPr>
              <a:t>Table 2 : Précision des différents modèles avec les différents déclencheurs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21BC0A-7840-CEC1-FEE4-83635CDEC4E3}"/>
              </a:ext>
            </a:extLst>
          </p:cNvPr>
          <p:cNvSpPr txBox="1"/>
          <p:nvPr/>
        </p:nvSpPr>
        <p:spPr>
          <a:xfrm>
            <a:off x="2477044" y="5275858"/>
            <a:ext cx="4189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2"/>
                </a:solidFill>
              </a:rPr>
              <a:t>Table 3 : Précision des modèles pour une attaque aléatoire</a:t>
            </a:r>
          </a:p>
        </p:txBody>
      </p:sp>
    </p:spTree>
    <p:extLst>
      <p:ext uri="{BB962C8B-B14F-4D97-AF65-F5344CB8AC3E}">
        <p14:creationId xmlns:p14="http://schemas.microsoft.com/office/powerpoint/2010/main" val="1927178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4A2AF2C-6658-2BA6-8386-C1DC6E8E0FE9}"/>
              </a:ext>
            </a:extLst>
          </p:cNvPr>
          <p:cNvGrpSpPr/>
          <p:nvPr/>
        </p:nvGrpSpPr>
        <p:grpSpPr>
          <a:xfrm>
            <a:off x="1530003" y="234711"/>
            <a:ext cx="6083990" cy="4105662"/>
            <a:chOff x="1530003" y="234711"/>
            <a:chExt cx="6083990" cy="410566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A22C0F-3DC2-5473-F1F6-CCDB001E3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0003" y="234711"/>
              <a:ext cx="6083990" cy="3797885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4675029-7E87-B6D4-6501-338CE39935F8}"/>
                </a:ext>
              </a:extLst>
            </p:cNvPr>
            <p:cNvSpPr txBox="1"/>
            <p:nvPr/>
          </p:nvSpPr>
          <p:spPr>
            <a:xfrm>
              <a:off x="1530003" y="4032596"/>
              <a:ext cx="6083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Figure 4 : Attaque par </a:t>
              </a:r>
              <a:r>
                <a:rPr lang="fr-FR" sz="1400" dirty="0" err="1">
                  <a:solidFill>
                    <a:schemeClr val="tx2"/>
                  </a:solidFill>
                </a:rPr>
                <a:t>transfer</a:t>
              </a:r>
              <a:r>
                <a:rPr lang="fr-FR" sz="1400" dirty="0">
                  <a:solidFill>
                    <a:schemeClr val="tx2"/>
                  </a:solidFill>
                </a:rPr>
                <a:t> </a:t>
              </a:r>
              <a:r>
                <a:rPr lang="fr-FR" sz="1400" dirty="0" err="1">
                  <a:solidFill>
                    <a:schemeClr val="tx2"/>
                  </a:solidFill>
                </a:rPr>
                <a:t>learning</a:t>
              </a:r>
              <a:endParaRPr lang="fr-FR" sz="1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0F8D7F7-29A6-3BD2-E183-D93BAD36E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Transfer Learning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B8EB954-32D8-0A96-81A6-B4E27A0294F5}"/>
              </a:ext>
            </a:extLst>
          </p:cNvPr>
          <p:cNvSpPr txBox="1"/>
          <p:nvPr/>
        </p:nvSpPr>
        <p:spPr>
          <a:xfrm>
            <a:off x="8225055" y="59545"/>
            <a:ext cx="90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000000"/>
                </a:solidFill>
              </a:rPr>
              <a:t>6/7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964397D3-C42C-83EC-FD8A-B7FFF8ECEBA5}"/>
              </a:ext>
            </a:extLst>
          </p:cNvPr>
          <p:cNvSpPr txBox="1">
            <a:spLocks/>
          </p:cNvSpPr>
          <p:nvPr/>
        </p:nvSpPr>
        <p:spPr>
          <a:xfrm>
            <a:off x="3974841" y="6337928"/>
            <a:ext cx="3757991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/>
              <a:t>24/02/2023 - Saša Radosavljevic - </a:t>
            </a:r>
            <a:r>
              <a:rPr lang="en-US" sz="1400" dirty="0" err="1"/>
              <a:t>BadNets</a:t>
            </a:r>
            <a:endParaRPr lang="en-US" sz="1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B5393F-AC23-C5C2-C720-F1875D1AF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839" y="4515753"/>
            <a:ext cx="4596316" cy="157105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42E8D90-ECF4-8EC8-4735-98CE2E969D7C}"/>
              </a:ext>
            </a:extLst>
          </p:cNvPr>
          <p:cNvSpPr txBox="1"/>
          <p:nvPr/>
        </p:nvSpPr>
        <p:spPr>
          <a:xfrm>
            <a:off x="2273838" y="6086810"/>
            <a:ext cx="459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2"/>
                </a:solidFill>
              </a:rPr>
              <a:t>Table 3 : Précision des modèles suédois</a:t>
            </a:r>
          </a:p>
        </p:txBody>
      </p:sp>
    </p:spTree>
    <p:extLst>
      <p:ext uri="{BB962C8B-B14F-4D97-AF65-F5344CB8AC3E}">
        <p14:creationId xmlns:p14="http://schemas.microsoft.com/office/powerpoint/2010/main" val="3684539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2BF5E63-8801-669C-EBC9-C8E61AD62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3" y="1072561"/>
            <a:ext cx="8452521" cy="503102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fr-FR" dirty="0"/>
              <a:t>Un peu difficile à comprendre du premier coup (-)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Tables jonglant entre les valeurs mesurées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Figures trop regroupées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fr-FR" dirty="0"/>
              <a:t>Explications intéressantes (+)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Méthodes bien détaillées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Filtres </a:t>
            </a:r>
            <a:r>
              <a:rPr lang="fr-FR" dirty="0" err="1"/>
              <a:t>conv</a:t>
            </a:r>
            <a:r>
              <a:rPr lang="fr-FR" dirty="0"/>
              <a:t>. sur les panneaux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fr-FR" dirty="0"/>
              <a:t>Recommandations et vulnérabilités (++)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Failles importantes pour le </a:t>
            </a:r>
            <a:r>
              <a:rPr lang="fr-FR" dirty="0" err="1"/>
              <a:t>transfer</a:t>
            </a:r>
            <a:r>
              <a:rPr lang="fr-FR" dirty="0"/>
              <a:t> </a:t>
            </a:r>
            <a:r>
              <a:rPr lang="fr-FR" dirty="0" err="1"/>
              <a:t>learning</a:t>
            </a:r>
            <a:endParaRPr lang="fr-FR" dirty="0"/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Sensibilisation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648118-5CEB-FE1C-477F-B49E4EB4C27A}"/>
              </a:ext>
            </a:extLst>
          </p:cNvPr>
          <p:cNvSpPr txBox="1"/>
          <p:nvPr/>
        </p:nvSpPr>
        <p:spPr>
          <a:xfrm>
            <a:off x="8225055" y="59545"/>
            <a:ext cx="90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000000"/>
                </a:solidFill>
              </a:rPr>
              <a:t>7/7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38B929E-3F3D-F813-265D-442FAA9792B7}"/>
              </a:ext>
            </a:extLst>
          </p:cNvPr>
          <p:cNvSpPr txBox="1">
            <a:spLocks/>
          </p:cNvSpPr>
          <p:nvPr/>
        </p:nvSpPr>
        <p:spPr>
          <a:xfrm>
            <a:off x="3974841" y="6337928"/>
            <a:ext cx="3757991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/>
              <a:t>24/02/2023 - Saša Radosavljevic - </a:t>
            </a:r>
            <a:r>
              <a:rPr lang="en-US" sz="1400" dirty="0" err="1"/>
              <a:t>BadNets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3919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2263EE-37D0-1D1D-42B4-73BCB76E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Références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03440C0-1240-D3A5-1DAA-654D1597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56793"/>
            <a:ext cx="8424529" cy="4366930"/>
          </a:xfrm>
        </p:spPr>
        <p:txBody>
          <a:bodyPr>
            <a:normAutofit/>
          </a:bodyPr>
          <a:lstStyle/>
          <a:p>
            <a:r>
              <a:rPr lang="en-US" sz="1800" i="0" dirty="0">
                <a:solidFill>
                  <a:srgbClr val="000000"/>
                </a:solidFill>
                <a:effectLst/>
                <a:latin typeface="Lucida Grande"/>
              </a:rPr>
              <a:t>[1]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BadNets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Identifying Vulnerabilities in the Machine Learning Model Supply Chain,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Tianyu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Gu, Brendan Dolan-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Gavitt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Siddharth Garg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https://arxiv.org/pdf/1708.06733.pdf</a:t>
            </a:r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dirty="0">
                <a:solidFill>
                  <a:schemeClr val="tx2"/>
                </a:solidFill>
              </a:rPr>
              <a:t>[2]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Universal adversarial perturbations,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Seyed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-Mohsen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Moosavi-Dezfooli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Alhussein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Fawzi, Omar Fawzi, Pascal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Frossard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https://arxiv.org/pdf/1610.08401.pdf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dirty="0">
                <a:solidFill>
                  <a:schemeClr val="tx2"/>
                </a:solidFill>
              </a:rPr>
              <a:t>[3]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I. J. Goodfellow, J.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Shlens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and C.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Szegedy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“Explaining and harnessing adversarial examples,” 2014.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https://arxiv.org/pdf/1412.6572.pdf</a:t>
            </a:r>
            <a:endParaRPr lang="fr-FR" sz="18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00DE8C1-1F3D-4577-12EB-33A9BE13203E}"/>
              </a:ext>
            </a:extLst>
          </p:cNvPr>
          <p:cNvSpPr txBox="1">
            <a:spLocks/>
          </p:cNvSpPr>
          <p:nvPr/>
        </p:nvSpPr>
        <p:spPr>
          <a:xfrm>
            <a:off x="3974841" y="6337928"/>
            <a:ext cx="3757991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/>
              <a:t>24/02/2023 - Saša Radosavljevic - </a:t>
            </a:r>
            <a:r>
              <a:rPr lang="en-US" sz="1400" dirty="0" err="1"/>
              <a:t>BadNets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68968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43D60E8-32BA-2D68-607D-EDC74E66E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5883"/>
            <a:ext cx="9144000" cy="270645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42263EE-37D0-1D1D-42B4-73BCB76E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Annexe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00DE8C1-1F3D-4577-12EB-33A9BE13203E}"/>
              </a:ext>
            </a:extLst>
          </p:cNvPr>
          <p:cNvSpPr txBox="1">
            <a:spLocks/>
          </p:cNvSpPr>
          <p:nvPr/>
        </p:nvSpPr>
        <p:spPr>
          <a:xfrm>
            <a:off x="3974841" y="6337928"/>
            <a:ext cx="3757991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/>
              <a:t>24/02/2023 - Saša Radosavljevic - </a:t>
            </a:r>
            <a:r>
              <a:rPr lang="en-US" sz="1400" dirty="0" err="1"/>
              <a:t>BadNets</a:t>
            </a:r>
            <a:endParaRPr lang="en-US" sz="1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F57EBC2-6C8B-74ED-2495-12F831153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6207"/>
            <a:ext cx="9144000" cy="27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45483"/>
      </p:ext>
    </p:extLst>
  </p:cSld>
  <p:clrMapOvr>
    <a:masterClrMapping/>
  </p:clrMapOvr>
</p:sld>
</file>

<file path=ppt/theme/theme1.xml><?xml version="1.0" encoding="utf-8"?>
<a:theme xmlns:a="http://schemas.openxmlformats.org/drawingml/2006/main" name="1_UPSACLAY">
  <a:themeElements>
    <a:clrScheme name="UPSACLAY 1">
      <a:dk1>
        <a:srgbClr val="63003C"/>
      </a:dk1>
      <a:lt1>
        <a:srgbClr val="FFFFFF"/>
      </a:lt1>
      <a:dk2>
        <a:srgbClr val="303E48"/>
      </a:dk2>
      <a:lt2>
        <a:srgbClr val="BDC4BC"/>
      </a:lt2>
      <a:accent1>
        <a:srgbClr val="DA5200"/>
      </a:accent1>
      <a:accent2>
        <a:srgbClr val="006996"/>
      </a:accent2>
      <a:accent3>
        <a:srgbClr val="FFFFFF"/>
      </a:accent3>
      <a:accent4>
        <a:srgbClr val="86B700"/>
      </a:accent4>
      <a:accent5>
        <a:srgbClr val="464595"/>
      </a:accent5>
      <a:accent6>
        <a:srgbClr val="80143C"/>
      </a:accent6>
      <a:hlink>
        <a:srgbClr val="63003C"/>
      </a:hlink>
      <a:folHlink>
        <a:srgbClr val="B8ACD7"/>
      </a:folHlink>
    </a:clrScheme>
    <a:fontScheme name="Université Paris-Saclay">
      <a:majorFont>
        <a:latin typeface="Open Sans"/>
        <a:ea typeface=""/>
        <a:cs typeface="Arial Unicode MS"/>
      </a:majorFont>
      <a:minorFont>
        <a:latin typeface="Open Sans"/>
        <a:ea typeface=""/>
        <a:cs typeface="Arial Unicode M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 refaire" id="{94AEBCF8-AF65-4DB5-B259-1F3F1BE73777}" vid="{6FB0EB57-A501-4BEC-859A-9BC2B4F2B6C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</TotalTime>
  <Words>379</Words>
  <Application>Microsoft Office PowerPoint</Application>
  <PresentationFormat>Affichage à l'écran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Lucida Grande</vt:lpstr>
      <vt:lpstr>Open Sans</vt:lpstr>
      <vt:lpstr>1_UPSACLAY</vt:lpstr>
      <vt:lpstr>BadNets:  Identifying Vulnerabilities in the Machine Learning Model Supply Chain Tianyu Gu, Brendan Dolan-Gavitt, Siddhart Garg.   New York University, Autonomous Research Lab</vt:lpstr>
      <vt:lpstr>Introduction</vt:lpstr>
      <vt:lpstr>Méthodes et attaques</vt:lpstr>
      <vt:lpstr>Chiffres manuscrits MNIST</vt:lpstr>
      <vt:lpstr>Panneaux de signalisations </vt:lpstr>
      <vt:lpstr>Transfer Learning</vt:lpstr>
      <vt:lpstr>Conclusion</vt:lpstr>
      <vt:lpstr>Références</vt:lpstr>
      <vt:lpstr>Annexe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Paris</dc:creator>
  <cp:lastModifiedBy>sasa radosavljevic</cp:lastModifiedBy>
  <cp:revision>103</cp:revision>
  <dcterms:created xsi:type="dcterms:W3CDTF">2020-02-07T10:36:28Z</dcterms:created>
  <dcterms:modified xsi:type="dcterms:W3CDTF">2023-02-23T20:25:17Z</dcterms:modified>
</cp:coreProperties>
</file>